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0" r:id="rId3"/>
    <p:sldId id="265" r:id="rId4"/>
    <p:sldId id="266" r:id="rId5"/>
    <p:sldId id="267" r:id="rId6"/>
    <p:sldId id="275" r:id="rId7"/>
    <p:sldId id="276" r:id="rId8"/>
    <p:sldId id="268" r:id="rId9"/>
    <p:sldId id="257" r:id="rId10"/>
    <p:sldId id="258" r:id="rId11"/>
    <p:sldId id="269" r:id="rId12"/>
    <p:sldId id="272" r:id="rId13"/>
    <p:sldId id="270" r:id="rId14"/>
    <p:sldId id="259" r:id="rId15"/>
    <p:sldId id="261" r:id="rId16"/>
    <p:sldId id="271" r:id="rId17"/>
    <p:sldId id="273" r:id="rId18"/>
    <p:sldId id="274" r:id="rId19"/>
    <p:sldId id="263" r:id="rId20"/>
    <p:sldId id="264"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7E3F1E-8E91-CA10-65F5-02AF9B3C87C6}" name="Frederique Coelman" initials="FC" userId="S::f.coelman@levvel.nl::b8167f42-84ac-42fa-9e8f-22f701c396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58F1A-EF1B-4EDB-963A-AB17982BB809}" v="19" dt="2024-10-21T12:02:13.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8" d="100"/>
          <a:sy n="48" d="100"/>
        </p:scale>
        <p:origin x="909" y="41"/>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53E2D-E44E-44AA-BA39-B7630E23B371}" type="doc">
      <dgm:prSet loTypeId="urn:microsoft.com/office/officeart/2008/layout/PictureAccentList" loCatId="picture" qsTypeId="urn:microsoft.com/office/officeart/2005/8/quickstyle/simple4" qsCatId="simple" csTypeId="urn:microsoft.com/office/officeart/2005/8/colors/accent1_5" csCatId="accent1" phldr="1"/>
      <dgm:spPr/>
      <dgm:t>
        <a:bodyPr/>
        <a:lstStyle/>
        <a:p>
          <a:endParaRPr lang="nl-NL"/>
        </a:p>
      </dgm:t>
    </dgm:pt>
    <dgm:pt modelId="{670DC02D-6976-4FCA-AF83-E45BFF1B8534}">
      <dgm:prSet custT="1"/>
      <dgm:spPr>
        <a:solidFill>
          <a:srgbClr val="5079AC"/>
        </a:solidFill>
      </dgm:spPr>
      <dgm:t>
        <a:bodyPr/>
        <a:lstStyle/>
        <a:p>
          <a:r>
            <a:rPr lang="nl-NL" sz="1600" b="1" dirty="0">
              <a:solidFill>
                <a:srgbClr val="002060"/>
              </a:solidFill>
              <a:latin typeface="Helvetica" panose="020B0604020202020204" pitchFamily="34" charset="0"/>
              <a:cs typeface="Helvetica" panose="020B0604020202020204" pitchFamily="34" charset="0"/>
            </a:rPr>
            <a:t>Gedeelde verklaring: </a:t>
          </a:r>
          <a:r>
            <a:rPr lang="nl-NL" sz="1600" b="0" dirty="0">
              <a:solidFill>
                <a:srgbClr val="002060"/>
              </a:solidFill>
              <a:latin typeface="Helvetica" panose="020B0604020202020204" pitchFamily="34" charset="0"/>
              <a:cs typeface="Helvetica" panose="020B0604020202020204" pitchFamily="34" charset="0"/>
            </a:rPr>
            <a:t>e</a:t>
          </a:r>
          <a:r>
            <a:rPr lang="nl-NL" sz="1600" dirty="0">
              <a:solidFill>
                <a:srgbClr val="002060"/>
              </a:solidFill>
              <a:latin typeface="Helvetica" panose="020B0604020202020204" pitchFamily="34" charset="0"/>
              <a:cs typeface="Helvetica" panose="020B0604020202020204" pitchFamily="34" charset="0"/>
            </a:rPr>
            <a:t>en verklarende analyse is een gedeeld communicatiemiddel tussen de jeugdige, zijn systeem en de betrokken hulpverleners. Door de verheldering ontstaat er een gedeeld beeld dat helpt in de zoektocht naar verbetering.  </a:t>
          </a:r>
        </a:p>
      </dgm:t>
    </dgm:pt>
    <dgm:pt modelId="{8C254B52-22F7-4B14-86D6-ECBF1C2C0107}" type="parTrans" cxnId="{08CE14EA-ED85-4A6F-AA6C-9946C04C2D78}">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6C54DC8F-04E0-45D0-B1CF-2104D9833A25}" type="sibTrans" cxnId="{08CE14EA-ED85-4A6F-AA6C-9946C04C2D78}">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51378E8A-83AB-40D5-B111-DF99244A2F1A}">
      <dgm:prSet custT="1"/>
      <dgm:spPr/>
      <dgm:t>
        <a:bodyPr/>
        <a:lstStyle/>
        <a:p>
          <a:r>
            <a:rPr lang="nl-NL" sz="1600" b="1" dirty="0">
              <a:solidFill>
                <a:srgbClr val="002060"/>
              </a:solidFill>
              <a:latin typeface="Helvetica" panose="020B0604020202020204" pitchFamily="34" charset="0"/>
              <a:cs typeface="Helvetica" panose="020B0604020202020204" pitchFamily="34" charset="0"/>
            </a:rPr>
            <a:t>Ieder zijn eigen inbreng</a:t>
          </a:r>
          <a:r>
            <a:rPr lang="nl-NL" sz="1600" dirty="0">
              <a:solidFill>
                <a:srgbClr val="002060"/>
              </a:solidFill>
              <a:latin typeface="Helvetica" panose="020B0604020202020204" pitchFamily="34" charset="0"/>
              <a:cs typeface="Helvetica" panose="020B0604020202020204" pitchFamily="34" charset="0"/>
            </a:rPr>
            <a:t>: bij het opstellen is sprake van samenwerking. In een samenwerking met elkaar gebruik je de informatie uit verschillende invalshoeken (jeugdige, systeem, hulpverleners) om tot de beste verklaringen te komen.</a:t>
          </a:r>
        </a:p>
      </dgm:t>
    </dgm:pt>
    <dgm:pt modelId="{D0397417-6776-42F8-9782-D21D68CB8A69}" type="parTrans" cxnId="{126A0BFB-D1F6-46D4-9B3F-4CD54BFFE221}">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42B07561-7FBD-4F75-87C5-1933AEFDCFE3}" type="sibTrans" cxnId="{126A0BFB-D1F6-46D4-9B3F-4CD54BFFE221}">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45BBAD28-16E9-41BB-B0CB-7834AE0ACEB5}">
      <dgm:prSet custT="1"/>
      <dgm:spPr/>
      <dgm:t>
        <a:bodyPr/>
        <a:lstStyle/>
        <a:p>
          <a:r>
            <a:rPr lang="nl-NL" sz="1600" b="1" kern="1200" dirty="0">
              <a:solidFill>
                <a:srgbClr val="002060"/>
              </a:solidFill>
              <a:latin typeface="Helvetica" panose="020B0604020202020204" pitchFamily="34" charset="0"/>
              <a:ea typeface="+mn-ea"/>
              <a:cs typeface="Helvetica" panose="020B0604020202020204" pitchFamily="34" charset="0"/>
            </a:rPr>
            <a:t>Toetsend karakter: v</a:t>
          </a:r>
          <a:r>
            <a:rPr lang="nl-NL" sz="1600" kern="1200" dirty="0">
              <a:solidFill>
                <a:srgbClr val="002060"/>
              </a:solidFill>
              <a:latin typeface="Helvetica" panose="020B0604020202020204" pitchFamily="34" charset="0"/>
              <a:ea typeface="+mn-ea"/>
              <a:cs typeface="Helvetica" panose="020B0604020202020204" pitchFamily="34" charset="0"/>
            </a:rPr>
            <a:t>eronderstellingen die voortkomen uit het proces van klinisch redeneren van de professionals worden altijd getoetst bij de jeugdige en diens systeem. Dit is een cyclisch proces waarbij de analyse steeds bijgesteld en getoetst dient te worden door gezamenlijk te evalueren en af te wegen.</a:t>
          </a:r>
        </a:p>
      </dgm:t>
    </dgm:pt>
    <dgm:pt modelId="{78C83D82-70A9-4D8D-9651-060A4D55B119}" type="parTrans" cxnId="{05B74223-7A33-49C0-AA87-59C05598F312}">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FA650A99-9198-42B3-AFDD-B16DDEB4670F}" type="sibTrans" cxnId="{05B74223-7A33-49C0-AA87-59C05598F312}">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4EA1BD0F-C236-4C06-A087-6A53B285C6E9}">
      <dgm:prSet custT="1"/>
      <dgm:spPr/>
      <dgm:t>
        <a:bodyPr/>
        <a:lstStyle/>
        <a:p>
          <a:r>
            <a:rPr lang="nl-NL" sz="1600" b="1" kern="1200" dirty="0">
              <a:solidFill>
                <a:srgbClr val="002060"/>
              </a:solidFill>
              <a:latin typeface="Helvetica" panose="020B0604020202020204" pitchFamily="34" charset="0"/>
              <a:ea typeface="+mn-ea"/>
              <a:cs typeface="Helvetica" panose="020B0604020202020204" pitchFamily="34" charset="0"/>
            </a:rPr>
            <a:t>Gedeelde keuzes: </a:t>
          </a:r>
          <a:r>
            <a:rPr lang="nl-NL" sz="1600" kern="1200" dirty="0">
              <a:solidFill>
                <a:srgbClr val="002060"/>
              </a:solidFill>
              <a:latin typeface="Helvetica" panose="020B0604020202020204" pitchFamily="34" charset="0"/>
              <a:ea typeface="+mn-ea"/>
              <a:cs typeface="Helvetica" panose="020B0604020202020204" pitchFamily="34" charset="0"/>
            </a:rPr>
            <a:t>je volgt een proces van samen beslissen (shared </a:t>
          </a:r>
          <a:r>
            <a:rPr lang="nl-NL" sz="1600" kern="1200" dirty="0" err="1">
              <a:solidFill>
                <a:srgbClr val="002060"/>
              </a:solidFill>
              <a:latin typeface="Helvetica" panose="020B0604020202020204" pitchFamily="34" charset="0"/>
              <a:ea typeface="+mn-ea"/>
              <a:cs typeface="Helvetica" panose="020B0604020202020204" pitchFamily="34" charset="0"/>
            </a:rPr>
            <a:t>decision</a:t>
          </a:r>
          <a:r>
            <a:rPr lang="nl-NL" sz="1600" kern="1200" dirty="0">
              <a:solidFill>
                <a:srgbClr val="002060"/>
              </a:solidFill>
              <a:latin typeface="Helvetica" panose="020B0604020202020204" pitchFamily="34" charset="0"/>
              <a:ea typeface="+mn-ea"/>
              <a:cs typeface="Helvetica" panose="020B0604020202020204" pitchFamily="34" charset="0"/>
            </a:rPr>
            <a:t> making). De verklarende analyse wordt begrijpelijk en overzichtelijk aan de jeugdige en zijn ouders voorgelegd zodat iedereen kan meewegen in de beslissingen.</a:t>
          </a:r>
          <a:r>
            <a:rPr lang="nl-NL" sz="1400" kern="1200" dirty="0">
              <a:solidFill>
                <a:srgbClr val="002060"/>
              </a:solidFill>
              <a:latin typeface="Helvetica" panose="020B0604020202020204" pitchFamily="34" charset="0"/>
              <a:cs typeface="Helvetica" panose="020B0604020202020204" pitchFamily="34" charset="0"/>
            </a:rPr>
            <a:t> </a:t>
          </a:r>
        </a:p>
      </dgm:t>
    </dgm:pt>
    <dgm:pt modelId="{2A2E351E-F725-4722-B2D7-95B33014905C}" type="parTrans" cxnId="{2027AFFD-D3CE-4C2D-9978-F5CC69AD9492}">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2CC34773-4BCE-4940-93F0-08E28111AB59}" type="sibTrans" cxnId="{2027AFFD-D3CE-4C2D-9978-F5CC69AD9492}">
      <dgm:prSet/>
      <dgm:spPr/>
      <dgm:t>
        <a:bodyPr/>
        <a:lstStyle/>
        <a:p>
          <a:endParaRPr lang="nl-NL" sz="2400">
            <a:solidFill>
              <a:srgbClr val="002060"/>
            </a:solidFill>
            <a:latin typeface="Helvetica" panose="020B0604020202020204" pitchFamily="34" charset="0"/>
            <a:cs typeface="Helvetica" panose="020B0604020202020204" pitchFamily="34" charset="0"/>
          </a:endParaRPr>
        </a:p>
      </dgm:t>
    </dgm:pt>
    <dgm:pt modelId="{3C242702-FE41-43D2-979B-CEEC8AF8FDEC}" type="pres">
      <dgm:prSet presAssocID="{9FA53E2D-E44E-44AA-BA39-B7630E23B371}" presName="layout" presStyleCnt="0">
        <dgm:presLayoutVars>
          <dgm:chMax/>
          <dgm:chPref/>
          <dgm:dir/>
          <dgm:animOne val="branch"/>
          <dgm:animLvl val="lvl"/>
          <dgm:resizeHandles/>
        </dgm:presLayoutVars>
      </dgm:prSet>
      <dgm:spPr/>
    </dgm:pt>
    <dgm:pt modelId="{E3332674-7438-469F-BC3E-44F0F5745E88}" type="pres">
      <dgm:prSet presAssocID="{670DC02D-6976-4FCA-AF83-E45BFF1B8534}" presName="root" presStyleCnt="0">
        <dgm:presLayoutVars>
          <dgm:chMax/>
          <dgm:chPref val="4"/>
        </dgm:presLayoutVars>
      </dgm:prSet>
      <dgm:spPr/>
    </dgm:pt>
    <dgm:pt modelId="{6EA32B6E-460E-467E-8826-A2874809F630}" type="pres">
      <dgm:prSet presAssocID="{670DC02D-6976-4FCA-AF83-E45BFF1B8534}" presName="rootComposite" presStyleCnt="0">
        <dgm:presLayoutVars/>
      </dgm:prSet>
      <dgm:spPr/>
    </dgm:pt>
    <dgm:pt modelId="{A7195011-A8C0-4685-AFB1-FEE7F74D3CB6}" type="pres">
      <dgm:prSet presAssocID="{670DC02D-6976-4FCA-AF83-E45BFF1B8534}" presName="rootText" presStyleLbl="node0" presStyleIdx="0" presStyleCnt="1" custScaleX="100669">
        <dgm:presLayoutVars>
          <dgm:chMax/>
          <dgm:chPref val="4"/>
        </dgm:presLayoutVars>
      </dgm:prSet>
      <dgm:spPr/>
    </dgm:pt>
    <dgm:pt modelId="{88C8F362-2847-421A-B751-27F5A41F0971}" type="pres">
      <dgm:prSet presAssocID="{670DC02D-6976-4FCA-AF83-E45BFF1B8534}" presName="childShape" presStyleCnt="0">
        <dgm:presLayoutVars>
          <dgm:chMax val="0"/>
          <dgm:chPref val="0"/>
        </dgm:presLayoutVars>
      </dgm:prSet>
      <dgm:spPr/>
    </dgm:pt>
    <dgm:pt modelId="{3EFB2F73-348C-4AE2-AF84-35C3EBD52B73}" type="pres">
      <dgm:prSet presAssocID="{51378E8A-83AB-40D5-B111-DF99244A2F1A}" presName="childComposite" presStyleCnt="0">
        <dgm:presLayoutVars>
          <dgm:chMax val="0"/>
          <dgm:chPref val="0"/>
        </dgm:presLayoutVars>
      </dgm:prSet>
      <dgm:spPr/>
    </dgm:pt>
    <dgm:pt modelId="{1A4F0E1D-86A6-434A-A973-05C22A10293D}" type="pres">
      <dgm:prSet presAssocID="{51378E8A-83AB-40D5-B111-DF99244A2F1A}" presName="Image" presStyleLbl="node1" presStyleIdx="0" presStyleCnt="3" custLinFactNeighborX="6416" custLinFactNeighborY="-1026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rkel met mensen"/>
        </a:ext>
      </dgm:extLst>
    </dgm:pt>
    <dgm:pt modelId="{3E4970F6-3F70-4FB7-9D23-1F876C7F2F34}" type="pres">
      <dgm:prSet presAssocID="{51378E8A-83AB-40D5-B111-DF99244A2F1A}" presName="childText" presStyleLbl="lnNode1" presStyleIdx="0" presStyleCnt="3" custScaleY="126301" custLinFactNeighborY="-12831">
        <dgm:presLayoutVars>
          <dgm:chMax val="0"/>
          <dgm:chPref val="0"/>
          <dgm:bulletEnabled val="1"/>
        </dgm:presLayoutVars>
      </dgm:prSet>
      <dgm:spPr/>
    </dgm:pt>
    <dgm:pt modelId="{F8006005-B974-48CF-9F90-FC415FE9BDAB}" type="pres">
      <dgm:prSet presAssocID="{45BBAD28-16E9-41BB-B0CB-7834AE0ACEB5}" presName="childComposite" presStyleCnt="0">
        <dgm:presLayoutVars>
          <dgm:chMax val="0"/>
          <dgm:chPref val="0"/>
        </dgm:presLayoutVars>
      </dgm:prSet>
      <dgm:spPr/>
    </dgm:pt>
    <dgm:pt modelId="{B5B219CB-80DD-4EA6-9B7B-57A24F8153C9}" type="pres">
      <dgm:prSet presAssocID="{45BBAD28-16E9-41BB-B0CB-7834AE0ACEB5}" presName="Image"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rkel pijl"/>
        </a:ext>
      </dgm:extLst>
    </dgm:pt>
    <dgm:pt modelId="{0F4FA2FF-0025-4C96-B51F-72476B8D5B8E}" type="pres">
      <dgm:prSet presAssocID="{45BBAD28-16E9-41BB-B0CB-7834AE0ACEB5}" presName="childText" presStyleLbl="lnNode1" presStyleIdx="1" presStyleCnt="3" custScaleY="137088">
        <dgm:presLayoutVars>
          <dgm:chMax val="0"/>
          <dgm:chPref val="0"/>
          <dgm:bulletEnabled val="1"/>
        </dgm:presLayoutVars>
      </dgm:prSet>
      <dgm:spPr/>
    </dgm:pt>
    <dgm:pt modelId="{4A8ADE83-0541-48ED-B519-7647E22AAEBB}" type="pres">
      <dgm:prSet presAssocID="{4EA1BD0F-C236-4C06-A087-6A53B285C6E9}" presName="childComposite" presStyleCnt="0">
        <dgm:presLayoutVars>
          <dgm:chMax val="0"/>
          <dgm:chPref val="0"/>
        </dgm:presLayoutVars>
      </dgm:prSet>
      <dgm:spPr/>
    </dgm:pt>
    <dgm:pt modelId="{88E60260-7165-4DCA-93DD-E88FF1D0185B}" type="pres">
      <dgm:prSet presAssocID="{4EA1BD0F-C236-4C06-A087-6A53B285C6E9}" presName="Image"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Opwaartse trend"/>
        </a:ext>
      </dgm:extLst>
    </dgm:pt>
    <dgm:pt modelId="{5E97B88D-400C-48EA-8D92-EA0203C1354E}" type="pres">
      <dgm:prSet presAssocID="{4EA1BD0F-C236-4C06-A087-6A53B285C6E9}" presName="childText" presStyleLbl="lnNode1" presStyleIdx="2" presStyleCnt="3" custScaleY="140232">
        <dgm:presLayoutVars>
          <dgm:chMax val="0"/>
          <dgm:chPref val="0"/>
          <dgm:bulletEnabled val="1"/>
        </dgm:presLayoutVars>
      </dgm:prSet>
      <dgm:spPr/>
    </dgm:pt>
  </dgm:ptLst>
  <dgm:cxnLst>
    <dgm:cxn modelId="{05B74223-7A33-49C0-AA87-59C05598F312}" srcId="{670DC02D-6976-4FCA-AF83-E45BFF1B8534}" destId="{45BBAD28-16E9-41BB-B0CB-7834AE0ACEB5}" srcOrd="1" destOrd="0" parTransId="{78C83D82-70A9-4D8D-9651-060A4D55B119}" sibTransId="{FA650A99-9198-42B3-AFDD-B16DDEB4670F}"/>
    <dgm:cxn modelId="{DECA7C45-E85F-4829-8FD6-D41A0F79D9F1}" type="presOf" srcId="{9FA53E2D-E44E-44AA-BA39-B7630E23B371}" destId="{3C242702-FE41-43D2-979B-CEEC8AF8FDEC}" srcOrd="0" destOrd="0" presId="urn:microsoft.com/office/officeart/2008/layout/PictureAccentList"/>
    <dgm:cxn modelId="{DBB60F87-BB68-434D-A234-F0AE412ABE86}" type="presOf" srcId="{45BBAD28-16E9-41BB-B0CB-7834AE0ACEB5}" destId="{0F4FA2FF-0025-4C96-B51F-72476B8D5B8E}" srcOrd="0" destOrd="0" presId="urn:microsoft.com/office/officeart/2008/layout/PictureAccentList"/>
    <dgm:cxn modelId="{96FAD3D2-FD5A-4F33-BB98-54448D899907}" type="presOf" srcId="{670DC02D-6976-4FCA-AF83-E45BFF1B8534}" destId="{A7195011-A8C0-4685-AFB1-FEE7F74D3CB6}" srcOrd="0" destOrd="0" presId="urn:microsoft.com/office/officeart/2008/layout/PictureAccentList"/>
    <dgm:cxn modelId="{6D522AD3-6092-4AB6-8362-607C63DE3E84}" type="presOf" srcId="{51378E8A-83AB-40D5-B111-DF99244A2F1A}" destId="{3E4970F6-3F70-4FB7-9D23-1F876C7F2F34}" srcOrd="0" destOrd="0" presId="urn:microsoft.com/office/officeart/2008/layout/PictureAccentList"/>
    <dgm:cxn modelId="{08CE14EA-ED85-4A6F-AA6C-9946C04C2D78}" srcId="{9FA53E2D-E44E-44AA-BA39-B7630E23B371}" destId="{670DC02D-6976-4FCA-AF83-E45BFF1B8534}" srcOrd="0" destOrd="0" parTransId="{8C254B52-22F7-4B14-86D6-ECBF1C2C0107}" sibTransId="{6C54DC8F-04E0-45D0-B1CF-2104D9833A25}"/>
    <dgm:cxn modelId="{FB61AEF9-DA77-49A7-A669-DFD9B5E79374}" type="presOf" srcId="{4EA1BD0F-C236-4C06-A087-6A53B285C6E9}" destId="{5E97B88D-400C-48EA-8D92-EA0203C1354E}" srcOrd="0" destOrd="0" presId="urn:microsoft.com/office/officeart/2008/layout/PictureAccentList"/>
    <dgm:cxn modelId="{126A0BFB-D1F6-46D4-9B3F-4CD54BFFE221}" srcId="{670DC02D-6976-4FCA-AF83-E45BFF1B8534}" destId="{51378E8A-83AB-40D5-B111-DF99244A2F1A}" srcOrd="0" destOrd="0" parTransId="{D0397417-6776-42F8-9782-D21D68CB8A69}" sibTransId="{42B07561-7FBD-4F75-87C5-1933AEFDCFE3}"/>
    <dgm:cxn modelId="{2027AFFD-D3CE-4C2D-9978-F5CC69AD9492}" srcId="{670DC02D-6976-4FCA-AF83-E45BFF1B8534}" destId="{4EA1BD0F-C236-4C06-A087-6A53B285C6E9}" srcOrd="2" destOrd="0" parTransId="{2A2E351E-F725-4722-B2D7-95B33014905C}" sibTransId="{2CC34773-4BCE-4940-93F0-08E28111AB59}"/>
    <dgm:cxn modelId="{9BDFEF5F-BBF0-47BE-A7E3-F864549CE457}" type="presParOf" srcId="{3C242702-FE41-43D2-979B-CEEC8AF8FDEC}" destId="{E3332674-7438-469F-BC3E-44F0F5745E88}" srcOrd="0" destOrd="0" presId="urn:microsoft.com/office/officeart/2008/layout/PictureAccentList"/>
    <dgm:cxn modelId="{C2433462-E6B9-4E6B-9713-009E83955ABB}" type="presParOf" srcId="{E3332674-7438-469F-BC3E-44F0F5745E88}" destId="{6EA32B6E-460E-467E-8826-A2874809F630}" srcOrd="0" destOrd="0" presId="urn:microsoft.com/office/officeart/2008/layout/PictureAccentList"/>
    <dgm:cxn modelId="{8374449D-4967-4CC9-AA91-1B6987896457}" type="presParOf" srcId="{6EA32B6E-460E-467E-8826-A2874809F630}" destId="{A7195011-A8C0-4685-AFB1-FEE7F74D3CB6}" srcOrd="0" destOrd="0" presId="urn:microsoft.com/office/officeart/2008/layout/PictureAccentList"/>
    <dgm:cxn modelId="{E7682480-4826-4EFB-95C7-398D3F3265B4}" type="presParOf" srcId="{E3332674-7438-469F-BC3E-44F0F5745E88}" destId="{88C8F362-2847-421A-B751-27F5A41F0971}" srcOrd="1" destOrd="0" presId="urn:microsoft.com/office/officeart/2008/layout/PictureAccentList"/>
    <dgm:cxn modelId="{E02E1906-674F-4CBC-9D37-0FA602F7F9EA}" type="presParOf" srcId="{88C8F362-2847-421A-B751-27F5A41F0971}" destId="{3EFB2F73-348C-4AE2-AF84-35C3EBD52B73}" srcOrd="0" destOrd="0" presId="urn:microsoft.com/office/officeart/2008/layout/PictureAccentList"/>
    <dgm:cxn modelId="{6CA130A9-76FB-47D7-8F9A-66126C0F9C3F}" type="presParOf" srcId="{3EFB2F73-348C-4AE2-AF84-35C3EBD52B73}" destId="{1A4F0E1D-86A6-434A-A973-05C22A10293D}" srcOrd="0" destOrd="0" presId="urn:microsoft.com/office/officeart/2008/layout/PictureAccentList"/>
    <dgm:cxn modelId="{B95027FE-8640-4005-BBE6-B7AC30C3C457}" type="presParOf" srcId="{3EFB2F73-348C-4AE2-AF84-35C3EBD52B73}" destId="{3E4970F6-3F70-4FB7-9D23-1F876C7F2F34}" srcOrd="1" destOrd="0" presId="urn:microsoft.com/office/officeart/2008/layout/PictureAccentList"/>
    <dgm:cxn modelId="{C339C974-3389-4E98-860C-0C22D02C60C9}" type="presParOf" srcId="{88C8F362-2847-421A-B751-27F5A41F0971}" destId="{F8006005-B974-48CF-9F90-FC415FE9BDAB}" srcOrd="1" destOrd="0" presId="urn:microsoft.com/office/officeart/2008/layout/PictureAccentList"/>
    <dgm:cxn modelId="{122E6158-D546-4877-B726-1491D7AAD6F8}" type="presParOf" srcId="{F8006005-B974-48CF-9F90-FC415FE9BDAB}" destId="{B5B219CB-80DD-4EA6-9B7B-57A24F8153C9}" srcOrd="0" destOrd="0" presId="urn:microsoft.com/office/officeart/2008/layout/PictureAccentList"/>
    <dgm:cxn modelId="{6EC4AEAE-D43F-457F-8962-57B5886764E2}" type="presParOf" srcId="{F8006005-B974-48CF-9F90-FC415FE9BDAB}" destId="{0F4FA2FF-0025-4C96-B51F-72476B8D5B8E}" srcOrd="1" destOrd="0" presId="urn:microsoft.com/office/officeart/2008/layout/PictureAccentList"/>
    <dgm:cxn modelId="{5DE83F49-DCBF-42D6-8529-B2995A5452CE}" type="presParOf" srcId="{88C8F362-2847-421A-B751-27F5A41F0971}" destId="{4A8ADE83-0541-48ED-B519-7647E22AAEBB}" srcOrd="2" destOrd="0" presId="urn:microsoft.com/office/officeart/2008/layout/PictureAccentList"/>
    <dgm:cxn modelId="{7E020753-3020-463B-A6B8-1D98EC87F148}" type="presParOf" srcId="{4A8ADE83-0541-48ED-B519-7647E22AAEBB}" destId="{88E60260-7165-4DCA-93DD-E88FF1D0185B}" srcOrd="0" destOrd="0" presId="urn:microsoft.com/office/officeart/2008/layout/PictureAccentList"/>
    <dgm:cxn modelId="{F044F287-C33E-498D-8422-C98603BC39E8}" type="presParOf" srcId="{4A8ADE83-0541-48ED-B519-7647E22AAEBB}" destId="{5E97B88D-400C-48EA-8D92-EA0203C1354E}" srcOrd="1" destOrd="0" presId="urn:microsoft.com/office/officeart/2008/layout/PictureAccent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95011-A8C0-4685-AFB1-FEE7F74D3CB6}">
      <dsp:nvSpPr>
        <dsp:cNvPr id="0" name=""/>
        <dsp:cNvSpPr/>
      </dsp:nvSpPr>
      <dsp:spPr>
        <a:xfrm>
          <a:off x="1381109" y="2260"/>
          <a:ext cx="7753380" cy="882504"/>
        </a:xfrm>
        <a:prstGeom prst="roundRect">
          <a:avLst>
            <a:gd name="adj" fmla="val 10000"/>
          </a:avLst>
        </a:prstGeom>
        <a:solidFill>
          <a:srgbClr val="5079A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rgbClr val="002060"/>
              </a:solidFill>
              <a:latin typeface="Helvetica" panose="020B0604020202020204" pitchFamily="34" charset="0"/>
              <a:cs typeface="Helvetica" panose="020B0604020202020204" pitchFamily="34" charset="0"/>
            </a:rPr>
            <a:t>Gedeelde verklaring: </a:t>
          </a:r>
          <a:r>
            <a:rPr lang="nl-NL" sz="1600" b="0" kern="1200" dirty="0">
              <a:solidFill>
                <a:srgbClr val="002060"/>
              </a:solidFill>
              <a:latin typeface="Helvetica" panose="020B0604020202020204" pitchFamily="34" charset="0"/>
              <a:cs typeface="Helvetica" panose="020B0604020202020204" pitchFamily="34" charset="0"/>
            </a:rPr>
            <a:t>e</a:t>
          </a:r>
          <a:r>
            <a:rPr lang="nl-NL" sz="1600" kern="1200" dirty="0">
              <a:solidFill>
                <a:srgbClr val="002060"/>
              </a:solidFill>
              <a:latin typeface="Helvetica" panose="020B0604020202020204" pitchFamily="34" charset="0"/>
              <a:cs typeface="Helvetica" panose="020B0604020202020204" pitchFamily="34" charset="0"/>
            </a:rPr>
            <a:t>en verklarende analyse is een gedeeld communicatiemiddel tussen de jeugdige, zijn systeem en de betrokken hulpverleners. Door de verheldering ontstaat er een gedeeld beeld dat helpt in de zoektocht naar verbetering.  </a:t>
          </a:r>
        </a:p>
      </dsp:txBody>
      <dsp:txXfrm>
        <a:off x="1406957" y="28108"/>
        <a:ext cx="7701684" cy="830808"/>
      </dsp:txXfrm>
    </dsp:sp>
    <dsp:sp modelId="{1A4F0E1D-86A6-434A-A973-05C22A10293D}">
      <dsp:nvSpPr>
        <dsp:cNvPr id="0" name=""/>
        <dsp:cNvSpPr/>
      </dsp:nvSpPr>
      <dsp:spPr>
        <a:xfrm>
          <a:off x="1463493" y="1069080"/>
          <a:ext cx="882504" cy="882504"/>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E4970F6-3F70-4FB7-9D23-1F876C7F2F34}">
      <dsp:nvSpPr>
        <dsp:cNvPr id="0" name=""/>
        <dsp:cNvSpPr/>
      </dsp:nvSpPr>
      <dsp:spPr>
        <a:xfrm>
          <a:off x="2342326" y="930381"/>
          <a:ext cx="6766401" cy="1114611"/>
        </a:xfrm>
        <a:prstGeom prst="roundRect">
          <a:avLst>
            <a:gd name="adj" fmla="val 1667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rgbClr val="002060"/>
              </a:solidFill>
              <a:latin typeface="Helvetica" panose="020B0604020202020204" pitchFamily="34" charset="0"/>
              <a:cs typeface="Helvetica" panose="020B0604020202020204" pitchFamily="34" charset="0"/>
            </a:rPr>
            <a:t>Ieder zijn eigen inbreng</a:t>
          </a:r>
          <a:r>
            <a:rPr lang="nl-NL" sz="1600" kern="1200" dirty="0">
              <a:solidFill>
                <a:srgbClr val="002060"/>
              </a:solidFill>
              <a:latin typeface="Helvetica" panose="020B0604020202020204" pitchFamily="34" charset="0"/>
              <a:cs typeface="Helvetica" panose="020B0604020202020204" pitchFamily="34" charset="0"/>
            </a:rPr>
            <a:t>: bij het opstellen is sprake van samenwerking. In een samenwerking met elkaar gebruik je de informatie uit verschillende invalshoeken (jeugdige, systeem, hulpverleners) om tot de beste verklaringen te komen.</a:t>
          </a:r>
        </a:p>
      </dsp:txBody>
      <dsp:txXfrm>
        <a:off x="2396747" y="984802"/>
        <a:ext cx="6657559" cy="1005769"/>
      </dsp:txXfrm>
    </dsp:sp>
    <dsp:sp modelId="{B5B219CB-80DD-4EA6-9B7B-57A24F8153C9}">
      <dsp:nvSpPr>
        <dsp:cNvPr id="0" name=""/>
        <dsp:cNvSpPr/>
      </dsp:nvSpPr>
      <dsp:spPr>
        <a:xfrm>
          <a:off x="1406872" y="2427779"/>
          <a:ext cx="882504" cy="882504"/>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F4FA2FF-0025-4C96-B51F-72476B8D5B8E}">
      <dsp:nvSpPr>
        <dsp:cNvPr id="0" name=""/>
        <dsp:cNvSpPr/>
      </dsp:nvSpPr>
      <dsp:spPr>
        <a:xfrm>
          <a:off x="2342326" y="2264127"/>
          <a:ext cx="6766401" cy="1209807"/>
        </a:xfrm>
        <a:prstGeom prst="roundRect">
          <a:avLst>
            <a:gd name="adj" fmla="val 16670"/>
          </a:avLst>
        </a:prstGeom>
        <a:gradFill rotWithShape="0">
          <a:gsLst>
            <a:gs pos="0">
              <a:schemeClr val="accent1">
                <a:shade val="90000"/>
                <a:hueOff val="207713"/>
                <a:satOff val="-4436"/>
                <a:lumOff val="16555"/>
                <a:alphaOff val="-25000"/>
                <a:satMod val="103000"/>
                <a:lumMod val="102000"/>
                <a:tint val="94000"/>
              </a:schemeClr>
            </a:gs>
            <a:gs pos="50000">
              <a:schemeClr val="accent1">
                <a:shade val="90000"/>
                <a:hueOff val="207713"/>
                <a:satOff val="-4436"/>
                <a:lumOff val="16555"/>
                <a:alphaOff val="-25000"/>
                <a:satMod val="110000"/>
                <a:lumMod val="100000"/>
                <a:shade val="100000"/>
              </a:schemeClr>
            </a:gs>
            <a:gs pos="100000">
              <a:schemeClr val="accent1">
                <a:shade val="90000"/>
                <a:hueOff val="207713"/>
                <a:satOff val="-4436"/>
                <a:lumOff val="16555"/>
                <a:alphaOff val="-2500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rgbClr val="002060"/>
              </a:solidFill>
              <a:latin typeface="Helvetica" panose="020B0604020202020204" pitchFamily="34" charset="0"/>
              <a:ea typeface="+mn-ea"/>
              <a:cs typeface="Helvetica" panose="020B0604020202020204" pitchFamily="34" charset="0"/>
            </a:rPr>
            <a:t>Toetsend karakter: v</a:t>
          </a:r>
          <a:r>
            <a:rPr lang="nl-NL" sz="1600" kern="1200" dirty="0">
              <a:solidFill>
                <a:srgbClr val="002060"/>
              </a:solidFill>
              <a:latin typeface="Helvetica" panose="020B0604020202020204" pitchFamily="34" charset="0"/>
              <a:ea typeface="+mn-ea"/>
              <a:cs typeface="Helvetica" panose="020B0604020202020204" pitchFamily="34" charset="0"/>
            </a:rPr>
            <a:t>eronderstellingen die voortkomen uit het proces van klinisch redeneren van de professionals worden altijd getoetst bij de jeugdige en diens systeem. Dit is een cyclisch proces waarbij de analyse steeds bijgesteld en getoetst dient te worden door gezamenlijk te evalueren en af te wegen.</a:t>
          </a:r>
        </a:p>
      </dsp:txBody>
      <dsp:txXfrm>
        <a:off x="2401395" y="2323196"/>
        <a:ext cx="6648263" cy="1091669"/>
      </dsp:txXfrm>
    </dsp:sp>
    <dsp:sp modelId="{88E60260-7165-4DCA-93DD-E88FF1D0185B}">
      <dsp:nvSpPr>
        <dsp:cNvPr id="0" name=""/>
        <dsp:cNvSpPr/>
      </dsp:nvSpPr>
      <dsp:spPr>
        <a:xfrm>
          <a:off x="1406872" y="3757359"/>
          <a:ext cx="882504" cy="882504"/>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E97B88D-400C-48EA-8D92-EA0203C1354E}">
      <dsp:nvSpPr>
        <dsp:cNvPr id="0" name=""/>
        <dsp:cNvSpPr/>
      </dsp:nvSpPr>
      <dsp:spPr>
        <a:xfrm>
          <a:off x="2342326" y="3579835"/>
          <a:ext cx="6766401" cy="1237553"/>
        </a:xfrm>
        <a:prstGeom prst="roundRect">
          <a:avLst>
            <a:gd name="adj" fmla="val 16670"/>
          </a:avLst>
        </a:prstGeom>
        <a:gradFill rotWithShape="0">
          <a:gsLst>
            <a:gs pos="0">
              <a:schemeClr val="accent1">
                <a:shade val="90000"/>
                <a:hueOff val="415426"/>
                <a:satOff val="-8871"/>
                <a:lumOff val="33109"/>
                <a:alphaOff val="-50000"/>
                <a:satMod val="103000"/>
                <a:lumMod val="102000"/>
                <a:tint val="94000"/>
              </a:schemeClr>
            </a:gs>
            <a:gs pos="50000">
              <a:schemeClr val="accent1">
                <a:shade val="90000"/>
                <a:hueOff val="415426"/>
                <a:satOff val="-8871"/>
                <a:lumOff val="33109"/>
                <a:alphaOff val="-50000"/>
                <a:satMod val="110000"/>
                <a:lumMod val="100000"/>
                <a:shade val="100000"/>
              </a:schemeClr>
            </a:gs>
            <a:gs pos="100000">
              <a:schemeClr val="accent1">
                <a:shade val="90000"/>
                <a:hueOff val="415426"/>
                <a:satOff val="-8871"/>
                <a:lumOff val="33109"/>
                <a:alphaOff val="-5000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rgbClr val="002060"/>
              </a:solidFill>
              <a:latin typeface="Helvetica" panose="020B0604020202020204" pitchFamily="34" charset="0"/>
              <a:ea typeface="+mn-ea"/>
              <a:cs typeface="Helvetica" panose="020B0604020202020204" pitchFamily="34" charset="0"/>
            </a:rPr>
            <a:t>Gedeelde keuzes: </a:t>
          </a:r>
          <a:r>
            <a:rPr lang="nl-NL" sz="1600" kern="1200" dirty="0">
              <a:solidFill>
                <a:srgbClr val="002060"/>
              </a:solidFill>
              <a:latin typeface="Helvetica" panose="020B0604020202020204" pitchFamily="34" charset="0"/>
              <a:ea typeface="+mn-ea"/>
              <a:cs typeface="Helvetica" panose="020B0604020202020204" pitchFamily="34" charset="0"/>
            </a:rPr>
            <a:t>je volgt een proces van samen beslissen (shared </a:t>
          </a:r>
          <a:r>
            <a:rPr lang="nl-NL" sz="1600" kern="1200" dirty="0" err="1">
              <a:solidFill>
                <a:srgbClr val="002060"/>
              </a:solidFill>
              <a:latin typeface="Helvetica" panose="020B0604020202020204" pitchFamily="34" charset="0"/>
              <a:ea typeface="+mn-ea"/>
              <a:cs typeface="Helvetica" panose="020B0604020202020204" pitchFamily="34" charset="0"/>
            </a:rPr>
            <a:t>decision</a:t>
          </a:r>
          <a:r>
            <a:rPr lang="nl-NL" sz="1600" kern="1200" dirty="0">
              <a:solidFill>
                <a:srgbClr val="002060"/>
              </a:solidFill>
              <a:latin typeface="Helvetica" panose="020B0604020202020204" pitchFamily="34" charset="0"/>
              <a:ea typeface="+mn-ea"/>
              <a:cs typeface="Helvetica" panose="020B0604020202020204" pitchFamily="34" charset="0"/>
            </a:rPr>
            <a:t> making). De verklarende analyse wordt begrijpelijk en overzichtelijk aan de jeugdige en zijn ouders voorgelegd zodat iedereen kan meewegen in de beslissingen.</a:t>
          </a:r>
          <a:r>
            <a:rPr lang="nl-NL" sz="1400" kern="1200" dirty="0">
              <a:solidFill>
                <a:srgbClr val="002060"/>
              </a:solidFill>
              <a:latin typeface="Helvetica" panose="020B0604020202020204" pitchFamily="34" charset="0"/>
              <a:cs typeface="Helvetica" panose="020B0604020202020204" pitchFamily="34" charset="0"/>
            </a:rPr>
            <a:t> </a:t>
          </a:r>
        </a:p>
      </dsp:txBody>
      <dsp:txXfrm>
        <a:off x="2402749" y="3640258"/>
        <a:ext cx="6645555" cy="1116707"/>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FA198-2708-405F-B0C6-7DCC0058043F}" type="datetimeFigureOut">
              <a:rPr lang="nl-NL" smtClean="0"/>
              <a:t>22-10-2024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24C0A-581D-435B-8FB0-B4A9059FCAF7}" type="slidenum">
              <a:rPr lang="nl-NL" smtClean="0"/>
              <a:t>‹nr.›</a:t>
            </a:fld>
            <a:endParaRPr lang="nl-NL"/>
          </a:p>
        </p:txBody>
      </p:sp>
    </p:spTree>
    <p:extLst>
      <p:ext uri="{BB962C8B-B14F-4D97-AF65-F5344CB8AC3E}">
        <p14:creationId xmlns:p14="http://schemas.microsoft.com/office/powerpoint/2010/main" val="354075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Invoegen dat we nu molendrift hebben gekozen, maar dat er meerdere zijn (namelijk Peers en </a:t>
            </a:r>
            <a:r>
              <a:rPr lang="nl-NL" dirty="0" err="1"/>
              <a:t>Accara</a:t>
            </a:r>
            <a:r>
              <a:rPr lang="nl-NL" dirty="0"/>
              <a:t>). Ze zijn inhoudelijk net anders, maar doel is hetzelfde!</a:t>
            </a:r>
          </a:p>
          <a:p>
            <a:endParaRPr lang="nl-NL" dirty="0"/>
          </a:p>
        </p:txBody>
      </p:sp>
      <p:sp>
        <p:nvSpPr>
          <p:cNvPr id="4" name="Tijdelijke aanduiding voor dianummer 3"/>
          <p:cNvSpPr>
            <a:spLocks noGrp="1"/>
          </p:cNvSpPr>
          <p:nvPr>
            <p:ph type="sldNum" sz="quarter" idx="5"/>
          </p:nvPr>
        </p:nvSpPr>
        <p:spPr/>
        <p:txBody>
          <a:bodyPr/>
          <a:lstStyle/>
          <a:p>
            <a:fld id="{AB024C0A-581D-435B-8FB0-B4A9059FCAF7}" type="slidenum">
              <a:rPr lang="nl-NL" smtClean="0"/>
              <a:t>2</a:t>
            </a:fld>
            <a:endParaRPr lang="nl-NL"/>
          </a:p>
        </p:txBody>
      </p:sp>
    </p:spTree>
    <p:extLst>
      <p:ext uri="{BB962C8B-B14F-4D97-AF65-F5344CB8AC3E}">
        <p14:creationId xmlns:p14="http://schemas.microsoft.com/office/powerpoint/2010/main" val="26620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Bovenste rij is hulpvraag – essentieel om deze goed uit te vragen</a:t>
            </a:r>
          </a:p>
          <a:p>
            <a:r>
              <a:rPr lang="nl-NL" dirty="0"/>
              <a:t>Tweede rij zijn de stabiele factoren </a:t>
            </a:r>
          </a:p>
          <a:p>
            <a:endParaRPr lang="nl-NL" dirty="0"/>
          </a:p>
        </p:txBody>
      </p:sp>
      <p:sp>
        <p:nvSpPr>
          <p:cNvPr id="4" name="Tijdelijke aanduiding voor dianummer 3"/>
          <p:cNvSpPr>
            <a:spLocks noGrp="1"/>
          </p:cNvSpPr>
          <p:nvPr>
            <p:ph type="sldNum" sz="quarter" idx="5"/>
          </p:nvPr>
        </p:nvSpPr>
        <p:spPr/>
        <p:txBody>
          <a:bodyPr/>
          <a:lstStyle/>
          <a:p>
            <a:fld id="{AB024C0A-581D-435B-8FB0-B4A9059FCAF7}" type="slidenum">
              <a:rPr lang="nl-NL" smtClean="0"/>
              <a:t>8</a:t>
            </a:fld>
            <a:endParaRPr lang="nl-NL"/>
          </a:p>
        </p:txBody>
      </p:sp>
    </p:spTree>
    <p:extLst>
      <p:ext uri="{BB962C8B-B14F-4D97-AF65-F5344CB8AC3E}">
        <p14:creationId xmlns:p14="http://schemas.microsoft.com/office/powerpoint/2010/main" val="3901883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LET OP: het is een werkdocument, geen statisch iets</a:t>
            </a:r>
          </a:p>
        </p:txBody>
      </p:sp>
      <p:sp>
        <p:nvSpPr>
          <p:cNvPr id="4" name="Tijdelijke aanduiding voor dianummer 3"/>
          <p:cNvSpPr>
            <a:spLocks noGrp="1"/>
          </p:cNvSpPr>
          <p:nvPr>
            <p:ph type="sldNum" sz="quarter" idx="5"/>
          </p:nvPr>
        </p:nvSpPr>
        <p:spPr/>
        <p:txBody>
          <a:bodyPr/>
          <a:lstStyle/>
          <a:p>
            <a:fld id="{AB024C0A-581D-435B-8FB0-B4A9059FCAF7}" type="slidenum">
              <a:rPr lang="nl-NL" smtClean="0"/>
              <a:t>11</a:t>
            </a:fld>
            <a:endParaRPr lang="nl-NL"/>
          </a:p>
        </p:txBody>
      </p:sp>
    </p:spTree>
    <p:extLst>
      <p:ext uri="{BB962C8B-B14F-4D97-AF65-F5344CB8AC3E}">
        <p14:creationId xmlns:p14="http://schemas.microsoft.com/office/powerpoint/2010/main" val="251263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verklarende analyse is een interventie op zich! Omdat we aandacht hebben voor wat de klacht en vraag is en we gelijkwaardig vertrekken (niet wij weten het beter, maar wat gebeurd er en wat is er dan nodig).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Hoe kunnen we nu in de jeugdhulp preventief werken wanneer we kijken naar de jeugdigen met complexe meervoudige problematiek waarvan een deel afkomstig is uit een gezin met meervoudig complexe problematiek. Duidelijk maken dat dit op verschillende aspecten ligt en dat dit vraagt om systematisch verbeteren</a:t>
            </a:r>
          </a:p>
          <a:p>
            <a:endParaRPr lang="nl-NL" dirty="0"/>
          </a:p>
        </p:txBody>
      </p:sp>
      <p:sp>
        <p:nvSpPr>
          <p:cNvPr id="4" name="Tijdelijke aanduiding voor dianummer 3"/>
          <p:cNvSpPr>
            <a:spLocks noGrp="1"/>
          </p:cNvSpPr>
          <p:nvPr>
            <p:ph type="sldNum" sz="quarter" idx="5"/>
          </p:nvPr>
        </p:nvSpPr>
        <p:spPr/>
        <p:txBody>
          <a:bodyPr/>
          <a:lstStyle/>
          <a:p>
            <a:fld id="{AB024C0A-581D-435B-8FB0-B4A9059FCAF7}" type="slidenum">
              <a:rPr lang="nl-NL" smtClean="0"/>
              <a:t>13</a:t>
            </a:fld>
            <a:endParaRPr lang="nl-NL"/>
          </a:p>
        </p:txBody>
      </p:sp>
    </p:spTree>
    <p:extLst>
      <p:ext uri="{BB962C8B-B14F-4D97-AF65-F5344CB8AC3E}">
        <p14:creationId xmlns:p14="http://schemas.microsoft.com/office/powerpoint/2010/main" val="1139257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36F26-D8E7-A5E4-A809-67AE71E4C5E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26C2F36-DE62-0A3F-8A64-9D03344378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4EBD8B6-03E9-3BA4-62FB-D0FC3F57E4A3}"/>
              </a:ext>
            </a:extLst>
          </p:cNvPr>
          <p:cNvSpPr>
            <a:spLocks noGrp="1"/>
          </p:cNvSpPr>
          <p:nvPr>
            <p:ph type="dt" sz="half" idx="10"/>
          </p:nvPr>
        </p:nvSpPr>
        <p:spPr/>
        <p:txBody>
          <a:bodyPr/>
          <a:lstStyle/>
          <a:p>
            <a:fld id="{73B19029-8BFD-45C1-AFCE-7727B0D864B5}" type="datetimeFigureOut">
              <a:rPr lang="nl-NL" smtClean="0"/>
              <a:t>22-10-2024</a:t>
            </a:fld>
            <a:endParaRPr lang="nl-NL"/>
          </a:p>
        </p:txBody>
      </p:sp>
      <p:sp>
        <p:nvSpPr>
          <p:cNvPr id="5" name="Tijdelijke aanduiding voor voettekst 4">
            <a:extLst>
              <a:ext uri="{FF2B5EF4-FFF2-40B4-BE49-F238E27FC236}">
                <a16:creationId xmlns:a16="http://schemas.microsoft.com/office/drawing/2014/main" id="{02A603EC-B25E-3EA9-D051-E202F25FC2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F3993ED-5339-3A8D-08D9-858DF5435D21}"/>
              </a:ext>
            </a:extLst>
          </p:cNvPr>
          <p:cNvSpPr>
            <a:spLocks noGrp="1"/>
          </p:cNvSpPr>
          <p:nvPr>
            <p:ph type="sldNum" sz="quarter" idx="12"/>
          </p:nvPr>
        </p:nvSpPr>
        <p:spPr/>
        <p:txBody>
          <a:bodyPr/>
          <a:lstStyle/>
          <a:p>
            <a:fld id="{D652489D-56BF-4DAF-B70B-9597B85B3134}" type="slidenum">
              <a:rPr lang="nl-NL" smtClean="0"/>
              <a:t>‹nr.›</a:t>
            </a:fld>
            <a:endParaRPr lang="nl-NL"/>
          </a:p>
        </p:txBody>
      </p:sp>
    </p:spTree>
    <p:extLst>
      <p:ext uri="{BB962C8B-B14F-4D97-AF65-F5344CB8AC3E}">
        <p14:creationId xmlns:p14="http://schemas.microsoft.com/office/powerpoint/2010/main" val="166531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1DA9A-6923-2E73-9505-F4AA6DDEBA0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DAA9C02-D28B-A7DB-ECE9-F0DDC23D8E1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FE567B-7A52-9D04-87BE-81BF070239CD}"/>
              </a:ext>
            </a:extLst>
          </p:cNvPr>
          <p:cNvSpPr>
            <a:spLocks noGrp="1"/>
          </p:cNvSpPr>
          <p:nvPr>
            <p:ph type="dt" sz="half" idx="10"/>
          </p:nvPr>
        </p:nvSpPr>
        <p:spPr/>
        <p:txBody>
          <a:bodyPr/>
          <a:lstStyle/>
          <a:p>
            <a:fld id="{73B19029-8BFD-45C1-AFCE-7727B0D864B5}" type="datetimeFigureOut">
              <a:rPr lang="nl-NL" smtClean="0"/>
              <a:t>22-10-2024</a:t>
            </a:fld>
            <a:endParaRPr lang="nl-NL"/>
          </a:p>
        </p:txBody>
      </p:sp>
      <p:sp>
        <p:nvSpPr>
          <p:cNvPr id="5" name="Tijdelijke aanduiding voor voettekst 4">
            <a:extLst>
              <a:ext uri="{FF2B5EF4-FFF2-40B4-BE49-F238E27FC236}">
                <a16:creationId xmlns:a16="http://schemas.microsoft.com/office/drawing/2014/main" id="{510A7630-6B3B-8179-77AC-5CA695AA3BE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52823F-AB50-D8B6-B12A-755C49AC4A71}"/>
              </a:ext>
            </a:extLst>
          </p:cNvPr>
          <p:cNvSpPr>
            <a:spLocks noGrp="1"/>
          </p:cNvSpPr>
          <p:nvPr>
            <p:ph type="sldNum" sz="quarter" idx="12"/>
          </p:nvPr>
        </p:nvSpPr>
        <p:spPr/>
        <p:txBody>
          <a:bodyPr/>
          <a:lstStyle/>
          <a:p>
            <a:fld id="{D652489D-56BF-4DAF-B70B-9597B85B3134}" type="slidenum">
              <a:rPr lang="nl-NL" smtClean="0"/>
              <a:t>‹nr.›</a:t>
            </a:fld>
            <a:endParaRPr lang="nl-NL"/>
          </a:p>
        </p:txBody>
      </p:sp>
    </p:spTree>
    <p:extLst>
      <p:ext uri="{BB962C8B-B14F-4D97-AF65-F5344CB8AC3E}">
        <p14:creationId xmlns:p14="http://schemas.microsoft.com/office/powerpoint/2010/main" val="914184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A79EB7B-E7F4-D20B-A47F-C47D43CC433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CEAF9F5-661C-C69C-E132-FDB8EE059F9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7B3231-5124-AEDF-435E-5DC614A53ADF}"/>
              </a:ext>
            </a:extLst>
          </p:cNvPr>
          <p:cNvSpPr>
            <a:spLocks noGrp="1"/>
          </p:cNvSpPr>
          <p:nvPr>
            <p:ph type="dt" sz="half" idx="10"/>
          </p:nvPr>
        </p:nvSpPr>
        <p:spPr/>
        <p:txBody>
          <a:bodyPr/>
          <a:lstStyle/>
          <a:p>
            <a:fld id="{73B19029-8BFD-45C1-AFCE-7727B0D864B5}" type="datetimeFigureOut">
              <a:rPr lang="nl-NL" smtClean="0"/>
              <a:t>22-10-2024</a:t>
            </a:fld>
            <a:endParaRPr lang="nl-NL"/>
          </a:p>
        </p:txBody>
      </p:sp>
      <p:sp>
        <p:nvSpPr>
          <p:cNvPr id="5" name="Tijdelijke aanduiding voor voettekst 4">
            <a:extLst>
              <a:ext uri="{FF2B5EF4-FFF2-40B4-BE49-F238E27FC236}">
                <a16:creationId xmlns:a16="http://schemas.microsoft.com/office/drawing/2014/main" id="{0E2BBCBF-5A12-BA9A-035A-76E34D56EC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5A6C18-399C-F020-6135-783EEB3A2FA6}"/>
              </a:ext>
            </a:extLst>
          </p:cNvPr>
          <p:cNvSpPr>
            <a:spLocks noGrp="1"/>
          </p:cNvSpPr>
          <p:nvPr>
            <p:ph type="sldNum" sz="quarter" idx="12"/>
          </p:nvPr>
        </p:nvSpPr>
        <p:spPr/>
        <p:txBody>
          <a:bodyPr/>
          <a:lstStyle/>
          <a:p>
            <a:fld id="{D652489D-56BF-4DAF-B70B-9597B85B3134}" type="slidenum">
              <a:rPr lang="nl-NL" smtClean="0"/>
              <a:t>‹nr.›</a:t>
            </a:fld>
            <a:endParaRPr lang="nl-NL"/>
          </a:p>
        </p:txBody>
      </p:sp>
    </p:spTree>
    <p:extLst>
      <p:ext uri="{BB962C8B-B14F-4D97-AF65-F5344CB8AC3E}">
        <p14:creationId xmlns:p14="http://schemas.microsoft.com/office/powerpoint/2010/main" val="342734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9AB5C-795A-304B-B468-CECAB98DF6B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C65EE36-D6D6-3D7E-6CFE-ADBCD42A21E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2F1D2E9-201D-1BCC-D82A-32DD05368AE3}"/>
              </a:ext>
            </a:extLst>
          </p:cNvPr>
          <p:cNvSpPr>
            <a:spLocks noGrp="1"/>
          </p:cNvSpPr>
          <p:nvPr>
            <p:ph type="dt" sz="half" idx="10"/>
          </p:nvPr>
        </p:nvSpPr>
        <p:spPr/>
        <p:txBody>
          <a:bodyPr/>
          <a:lstStyle/>
          <a:p>
            <a:fld id="{73B19029-8BFD-45C1-AFCE-7727B0D864B5}" type="datetimeFigureOut">
              <a:rPr lang="nl-NL" smtClean="0"/>
              <a:t>22-10-2024</a:t>
            </a:fld>
            <a:endParaRPr lang="nl-NL"/>
          </a:p>
        </p:txBody>
      </p:sp>
      <p:sp>
        <p:nvSpPr>
          <p:cNvPr id="5" name="Tijdelijke aanduiding voor voettekst 4">
            <a:extLst>
              <a:ext uri="{FF2B5EF4-FFF2-40B4-BE49-F238E27FC236}">
                <a16:creationId xmlns:a16="http://schemas.microsoft.com/office/drawing/2014/main" id="{3D2CA865-88CD-3187-21A8-03A7146122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8B54B5-BF3E-6957-3220-BA4F4E55BEED}"/>
              </a:ext>
            </a:extLst>
          </p:cNvPr>
          <p:cNvSpPr>
            <a:spLocks noGrp="1"/>
          </p:cNvSpPr>
          <p:nvPr>
            <p:ph type="sldNum" sz="quarter" idx="12"/>
          </p:nvPr>
        </p:nvSpPr>
        <p:spPr/>
        <p:txBody>
          <a:bodyPr/>
          <a:lstStyle/>
          <a:p>
            <a:fld id="{D652489D-56BF-4DAF-B70B-9597B85B3134}" type="slidenum">
              <a:rPr lang="nl-NL" smtClean="0"/>
              <a:t>‹nr.›</a:t>
            </a:fld>
            <a:endParaRPr lang="nl-NL"/>
          </a:p>
        </p:txBody>
      </p:sp>
    </p:spTree>
    <p:extLst>
      <p:ext uri="{BB962C8B-B14F-4D97-AF65-F5344CB8AC3E}">
        <p14:creationId xmlns:p14="http://schemas.microsoft.com/office/powerpoint/2010/main" val="20697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B0AB9-0928-CAE7-E7C2-59102DD9450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DBE75FB-4777-4254-A0DB-5E515F16FD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BBAB10F-310A-F771-D5CF-390A27777DC8}"/>
              </a:ext>
            </a:extLst>
          </p:cNvPr>
          <p:cNvSpPr>
            <a:spLocks noGrp="1"/>
          </p:cNvSpPr>
          <p:nvPr>
            <p:ph type="dt" sz="half" idx="10"/>
          </p:nvPr>
        </p:nvSpPr>
        <p:spPr/>
        <p:txBody>
          <a:bodyPr/>
          <a:lstStyle/>
          <a:p>
            <a:fld id="{73B19029-8BFD-45C1-AFCE-7727B0D864B5}" type="datetimeFigureOut">
              <a:rPr lang="nl-NL" smtClean="0"/>
              <a:t>22-10-2024</a:t>
            </a:fld>
            <a:endParaRPr lang="nl-NL"/>
          </a:p>
        </p:txBody>
      </p:sp>
      <p:sp>
        <p:nvSpPr>
          <p:cNvPr id="5" name="Tijdelijke aanduiding voor voettekst 4">
            <a:extLst>
              <a:ext uri="{FF2B5EF4-FFF2-40B4-BE49-F238E27FC236}">
                <a16:creationId xmlns:a16="http://schemas.microsoft.com/office/drawing/2014/main" id="{FCC9EBA6-305E-F3B6-6162-1599EAA73E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0E0479-B43F-CB9E-5838-8ECF36438B07}"/>
              </a:ext>
            </a:extLst>
          </p:cNvPr>
          <p:cNvSpPr>
            <a:spLocks noGrp="1"/>
          </p:cNvSpPr>
          <p:nvPr>
            <p:ph type="sldNum" sz="quarter" idx="12"/>
          </p:nvPr>
        </p:nvSpPr>
        <p:spPr/>
        <p:txBody>
          <a:bodyPr/>
          <a:lstStyle/>
          <a:p>
            <a:fld id="{D652489D-56BF-4DAF-B70B-9597B85B3134}" type="slidenum">
              <a:rPr lang="nl-NL" smtClean="0"/>
              <a:t>‹nr.›</a:t>
            </a:fld>
            <a:endParaRPr lang="nl-NL"/>
          </a:p>
        </p:txBody>
      </p:sp>
    </p:spTree>
    <p:extLst>
      <p:ext uri="{BB962C8B-B14F-4D97-AF65-F5344CB8AC3E}">
        <p14:creationId xmlns:p14="http://schemas.microsoft.com/office/powerpoint/2010/main" val="2040425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ACF16-1826-FCBF-D448-B604608B1FF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883AB1D-98F8-18FC-2486-03FF38091E3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3FF69BA-3CCE-398A-108A-123F76E6C52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7B626A2-15F4-CE74-557D-19F14C3C8E67}"/>
              </a:ext>
            </a:extLst>
          </p:cNvPr>
          <p:cNvSpPr>
            <a:spLocks noGrp="1"/>
          </p:cNvSpPr>
          <p:nvPr>
            <p:ph type="dt" sz="half" idx="10"/>
          </p:nvPr>
        </p:nvSpPr>
        <p:spPr/>
        <p:txBody>
          <a:bodyPr/>
          <a:lstStyle/>
          <a:p>
            <a:fld id="{73B19029-8BFD-45C1-AFCE-7727B0D864B5}" type="datetimeFigureOut">
              <a:rPr lang="nl-NL" smtClean="0"/>
              <a:t>22-10-2024</a:t>
            </a:fld>
            <a:endParaRPr lang="nl-NL"/>
          </a:p>
        </p:txBody>
      </p:sp>
      <p:sp>
        <p:nvSpPr>
          <p:cNvPr id="6" name="Tijdelijke aanduiding voor voettekst 5">
            <a:extLst>
              <a:ext uri="{FF2B5EF4-FFF2-40B4-BE49-F238E27FC236}">
                <a16:creationId xmlns:a16="http://schemas.microsoft.com/office/drawing/2014/main" id="{9C629F9F-7230-13FE-5F19-8AF8654FC0E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38715D4-A1E1-E94D-75FB-4D7BCFA0F2DB}"/>
              </a:ext>
            </a:extLst>
          </p:cNvPr>
          <p:cNvSpPr>
            <a:spLocks noGrp="1"/>
          </p:cNvSpPr>
          <p:nvPr>
            <p:ph type="sldNum" sz="quarter" idx="12"/>
          </p:nvPr>
        </p:nvSpPr>
        <p:spPr/>
        <p:txBody>
          <a:bodyPr/>
          <a:lstStyle/>
          <a:p>
            <a:fld id="{D652489D-56BF-4DAF-B70B-9597B85B3134}" type="slidenum">
              <a:rPr lang="nl-NL" smtClean="0"/>
              <a:t>‹nr.›</a:t>
            </a:fld>
            <a:endParaRPr lang="nl-NL"/>
          </a:p>
        </p:txBody>
      </p:sp>
    </p:spTree>
    <p:extLst>
      <p:ext uri="{BB962C8B-B14F-4D97-AF65-F5344CB8AC3E}">
        <p14:creationId xmlns:p14="http://schemas.microsoft.com/office/powerpoint/2010/main" val="184090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45459-2542-CFE6-FA7A-B458F536F79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6CBD42F-403D-4211-C328-1A6AB2F0A3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4F8C74C-B2FE-0B3B-F75B-B484C6A9C69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C3AAFC3-D4BD-F4A5-2559-5034AD8C6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C0B1B64-8C29-91B9-3E89-28916AF08AC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D4E600A-782C-49D1-4EF8-C232B9332E85}"/>
              </a:ext>
            </a:extLst>
          </p:cNvPr>
          <p:cNvSpPr>
            <a:spLocks noGrp="1"/>
          </p:cNvSpPr>
          <p:nvPr>
            <p:ph type="dt" sz="half" idx="10"/>
          </p:nvPr>
        </p:nvSpPr>
        <p:spPr/>
        <p:txBody>
          <a:bodyPr/>
          <a:lstStyle/>
          <a:p>
            <a:fld id="{73B19029-8BFD-45C1-AFCE-7727B0D864B5}" type="datetimeFigureOut">
              <a:rPr lang="nl-NL" smtClean="0"/>
              <a:t>22-10-2024</a:t>
            </a:fld>
            <a:endParaRPr lang="nl-NL"/>
          </a:p>
        </p:txBody>
      </p:sp>
      <p:sp>
        <p:nvSpPr>
          <p:cNvPr id="8" name="Tijdelijke aanduiding voor voettekst 7">
            <a:extLst>
              <a:ext uri="{FF2B5EF4-FFF2-40B4-BE49-F238E27FC236}">
                <a16:creationId xmlns:a16="http://schemas.microsoft.com/office/drawing/2014/main" id="{2567EC1C-372A-1674-33BE-AD716FDAC1A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C08EEB5-7CB8-1299-3124-82D98659BC0F}"/>
              </a:ext>
            </a:extLst>
          </p:cNvPr>
          <p:cNvSpPr>
            <a:spLocks noGrp="1"/>
          </p:cNvSpPr>
          <p:nvPr>
            <p:ph type="sldNum" sz="quarter" idx="12"/>
          </p:nvPr>
        </p:nvSpPr>
        <p:spPr/>
        <p:txBody>
          <a:bodyPr/>
          <a:lstStyle/>
          <a:p>
            <a:fld id="{D652489D-56BF-4DAF-B70B-9597B85B3134}" type="slidenum">
              <a:rPr lang="nl-NL" smtClean="0"/>
              <a:t>‹nr.›</a:t>
            </a:fld>
            <a:endParaRPr lang="nl-NL"/>
          </a:p>
        </p:txBody>
      </p:sp>
    </p:spTree>
    <p:extLst>
      <p:ext uri="{BB962C8B-B14F-4D97-AF65-F5344CB8AC3E}">
        <p14:creationId xmlns:p14="http://schemas.microsoft.com/office/powerpoint/2010/main" val="87293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35DB7-235B-6A5B-C12C-9B8D4E35F39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88C77B6-C64C-742A-A272-B8A2B70C11EA}"/>
              </a:ext>
            </a:extLst>
          </p:cNvPr>
          <p:cNvSpPr>
            <a:spLocks noGrp="1"/>
          </p:cNvSpPr>
          <p:nvPr>
            <p:ph type="dt" sz="half" idx="10"/>
          </p:nvPr>
        </p:nvSpPr>
        <p:spPr/>
        <p:txBody>
          <a:bodyPr/>
          <a:lstStyle/>
          <a:p>
            <a:fld id="{73B19029-8BFD-45C1-AFCE-7727B0D864B5}" type="datetimeFigureOut">
              <a:rPr lang="nl-NL" smtClean="0"/>
              <a:t>22-10-2024</a:t>
            </a:fld>
            <a:endParaRPr lang="nl-NL"/>
          </a:p>
        </p:txBody>
      </p:sp>
      <p:sp>
        <p:nvSpPr>
          <p:cNvPr id="4" name="Tijdelijke aanduiding voor voettekst 3">
            <a:extLst>
              <a:ext uri="{FF2B5EF4-FFF2-40B4-BE49-F238E27FC236}">
                <a16:creationId xmlns:a16="http://schemas.microsoft.com/office/drawing/2014/main" id="{9F4DFB83-6D40-83FA-6F46-A624533E65D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F5F5C89-D886-A048-B3F6-D12394D92172}"/>
              </a:ext>
            </a:extLst>
          </p:cNvPr>
          <p:cNvSpPr>
            <a:spLocks noGrp="1"/>
          </p:cNvSpPr>
          <p:nvPr>
            <p:ph type="sldNum" sz="quarter" idx="12"/>
          </p:nvPr>
        </p:nvSpPr>
        <p:spPr/>
        <p:txBody>
          <a:bodyPr/>
          <a:lstStyle/>
          <a:p>
            <a:fld id="{D652489D-56BF-4DAF-B70B-9597B85B3134}" type="slidenum">
              <a:rPr lang="nl-NL" smtClean="0"/>
              <a:t>‹nr.›</a:t>
            </a:fld>
            <a:endParaRPr lang="nl-NL"/>
          </a:p>
        </p:txBody>
      </p:sp>
    </p:spTree>
    <p:extLst>
      <p:ext uri="{BB962C8B-B14F-4D97-AF65-F5344CB8AC3E}">
        <p14:creationId xmlns:p14="http://schemas.microsoft.com/office/powerpoint/2010/main" val="53494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93D03A4-5FC3-53AF-3EBF-B7E3061AA863}"/>
              </a:ext>
            </a:extLst>
          </p:cNvPr>
          <p:cNvSpPr>
            <a:spLocks noGrp="1"/>
          </p:cNvSpPr>
          <p:nvPr>
            <p:ph type="dt" sz="half" idx="10"/>
          </p:nvPr>
        </p:nvSpPr>
        <p:spPr/>
        <p:txBody>
          <a:bodyPr/>
          <a:lstStyle/>
          <a:p>
            <a:fld id="{73B19029-8BFD-45C1-AFCE-7727B0D864B5}" type="datetimeFigureOut">
              <a:rPr lang="nl-NL" smtClean="0"/>
              <a:t>22-10-2024</a:t>
            </a:fld>
            <a:endParaRPr lang="nl-NL"/>
          </a:p>
        </p:txBody>
      </p:sp>
      <p:sp>
        <p:nvSpPr>
          <p:cNvPr id="3" name="Tijdelijke aanduiding voor voettekst 2">
            <a:extLst>
              <a:ext uri="{FF2B5EF4-FFF2-40B4-BE49-F238E27FC236}">
                <a16:creationId xmlns:a16="http://schemas.microsoft.com/office/drawing/2014/main" id="{2815FB08-668E-CBFF-1E13-7E44470E61F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55E4778-B941-1E22-13B6-E066649C0FDB}"/>
              </a:ext>
            </a:extLst>
          </p:cNvPr>
          <p:cNvSpPr>
            <a:spLocks noGrp="1"/>
          </p:cNvSpPr>
          <p:nvPr>
            <p:ph type="sldNum" sz="quarter" idx="12"/>
          </p:nvPr>
        </p:nvSpPr>
        <p:spPr/>
        <p:txBody>
          <a:bodyPr/>
          <a:lstStyle/>
          <a:p>
            <a:fld id="{D652489D-56BF-4DAF-B70B-9597B85B3134}" type="slidenum">
              <a:rPr lang="nl-NL" smtClean="0"/>
              <a:t>‹nr.›</a:t>
            </a:fld>
            <a:endParaRPr lang="nl-NL"/>
          </a:p>
        </p:txBody>
      </p:sp>
    </p:spTree>
    <p:extLst>
      <p:ext uri="{BB962C8B-B14F-4D97-AF65-F5344CB8AC3E}">
        <p14:creationId xmlns:p14="http://schemas.microsoft.com/office/powerpoint/2010/main" val="113261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C6339-EFD0-2F49-881D-92BD2F53B8A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9ACD8FF-A49C-6AB8-6B40-402A9C1BB4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355166F-10AD-79AA-5E4D-77B5F1231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D4254C1-FF73-D32E-988C-FABCF35E8D51}"/>
              </a:ext>
            </a:extLst>
          </p:cNvPr>
          <p:cNvSpPr>
            <a:spLocks noGrp="1"/>
          </p:cNvSpPr>
          <p:nvPr>
            <p:ph type="dt" sz="half" idx="10"/>
          </p:nvPr>
        </p:nvSpPr>
        <p:spPr/>
        <p:txBody>
          <a:bodyPr/>
          <a:lstStyle/>
          <a:p>
            <a:fld id="{73B19029-8BFD-45C1-AFCE-7727B0D864B5}" type="datetimeFigureOut">
              <a:rPr lang="nl-NL" smtClean="0"/>
              <a:t>22-10-2024</a:t>
            </a:fld>
            <a:endParaRPr lang="nl-NL"/>
          </a:p>
        </p:txBody>
      </p:sp>
      <p:sp>
        <p:nvSpPr>
          <p:cNvPr id="6" name="Tijdelijke aanduiding voor voettekst 5">
            <a:extLst>
              <a:ext uri="{FF2B5EF4-FFF2-40B4-BE49-F238E27FC236}">
                <a16:creationId xmlns:a16="http://schemas.microsoft.com/office/drawing/2014/main" id="{80766B3A-52CC-BE31-0310-51C64F1C47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32573BD-D875-0C9C-C705-CBB38B99AC3D}"/>
              </a:ext>
            </a:extLst>
          </p:cNvPr>
          <p:cNvSpPr>
            <a:spLocks noGrp="1"/>
          </p:cNvSpPr>
          <p:nvPr>
            <p:ph type="sldNum" sz="quarter" idx="12"/>
          </p:nvPr>
        </p:nvSpPr>
        <p:spPr/>
        <p:txBody>
          <a:bodyPr/>
          <a:lstStyle/>
          <a:p>
            <a:fld id="{D652489D-56BF-4DAF-B70B-9597B85B3134}" type="slidenum">
              <a:rPr lang="nl-NL" smtClean="0"/>
              <a:t>‹nr.›</a:t>
            </a:fld>
            <a:endParaRPr lang="nl-NL"/>
          </a:p>
        </p:txBody>
      </p:sp>
    </p:spTree>
    <p:extLst>
      <p:ext uri="{BB962C8B-B14F-4D97-AF65-F5344CB8AC3E}">
        <p14:creationId xmlns:p14="http://schemas.microsoft.com/office/powerpoint/2010/main" val="100571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CBAE5-81D0-40BC-1C5C-FD1F5D00745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D480A93-D877-DD73-9071-E48CB1A1C9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3D30CA9-28D8-44F6-065F-E35325132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886A099-C9B1-BE57-86B0-38BC59EAF9C2}"/>
              </a:ext>
            </a:extLst>
          </p:cNvPr>
          <p:cNvSpPr>
            <a:spLocks noGrp="1"/>
          </p:cNvSpPr>
          <p:nvPr>
            <p:ph type="dt" sz="half" idx="10"/>
          </p:nvPr>
        </p:nvSpPr>
        <p:spPr/>
        <p:txBody>
          <a:bodyPr/>
          <a:lstStyle/>
          <a:p>
            <a:fld id="{73B19029-8BFD-45C1-AFCE-7727B0D864B5}" type="datetimeFigureOut">
              <a:rPr lang="nl-NL" smtClean="0"/>
              <a:t>22-10-2024</a:t>
            </a:fld>
            <a:endParaRPr lang="nl-NL"/>
          </a:p>
        </p:txBody>
      </p:sp>
      <p:sp>
        <p:nvSpPr>
          <p:cNvPr id="6" name="Tijdelijke aanduiding voor voettekst 5">
            <a:extLst>
              <a:ext uri="{FF2B5EF4-FFF2-40B4-BE49-F238E27FC236}">
                <a16:creationId xmlns:a16="http://schemas.microsoft.com/office/drawing/2014/main" id="{C5C340A9-2864-EA43-1532-3118DCBAD05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39B746F-AFF4-DE6C-FC05-E5BF84864A4D}"/>
              </a:ext>
            </a:extLst>
          </p:cNvPr>
          <p:cNvSpPr>
            <a:spLocks noGrp="1"/>
          </p:cNvSpPr>
          <p:nvPr>
            <p:ph type="sldNum" sz="quarter" idx="12"/>
          </p:nvPr>
        </p:nvSpPr>
        <p:spPr/>
        <p:txBody>
          <a:bodyPr/>
          <a:lstStyle/>
          <a:p>
            <a:fld id="{D652489D-56BF-4DAF-B70B-9597B85B3134}" type="slidenum">
              <a:rPr lang="nl-NL" smtClean="0"/>
              <a:t>‹nr.›</a:t>
            </a:fld>
            <a:endParaRPr lang="nl-NL"/>
          </a:p>
        </p:txBody>
      </p:sp>
    </p:spTree>
    <p:extLst>
      <p:ext uri="{BB962C8B-B14F-4D97-AF65-F5344CB8AC3E}">
        <p14:creationId xmlns:p14="http://schemas.microsoft.com/office/powerpoint/2010/main" val="73398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E5CD91A-7467-8F77-43D2-3E04D18D7A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EBC82DC-D9AD-A25B-61C3-0AF40D1378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FA19E6-BF4F-92AE-8CBE-C445EFC42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19029-8BFD-45C1-AFCE-7727B0D864B5}" type="datetimeFigureOut">
              <a:rPr lang="nl-NL" smtClean="0"/>
              <a:t>22-10-2024</a:t>
            </a:fld>
            <a:endParaRPr lang="nl-NL"/>
          </a:p>
        </p:txBody>
      </p:sp>
      <p:sp>
        <p:nvSpPr>
          <p:cNvPr id="5" name="Tijdelijke aanduiding voor voettekst 4">
            <a:extLst>
              <a:ext uri="{FF2B5EF4-FFF2-40B4-BE49-F238E27FC236}">
                <a16:creationId xmlns:a16="http://schemas.microsoft.com/office/drawing/2014/main" id="{02E5729A-63A3-A5C8-A06A-27E5513DF6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F9A3F9D-83F8-287D-127D-448E98B84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2489D-56BF-4DAF-B70B-9597B85B3134}" type="slidenum">
              <a:rPr lang="nl-NL" smtClean="0"/>
              <a:t>‹nr.›</a:t>
            </a:fld>
            <a:endParaRPr lang="nl-NL"/>
          </a:p>
        </p:txBody>
      </p:sp>
    </p:spTree>
    <p:extLst>
      <p:ext uri="{BB962C8B-B14F-4D97-AF65-F5344CB8AC3E}">
        <p14:creationId xmlns:p14="http://schemas.microsoft.com/office/powerpoint/2010/main" val="385226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63"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 name="Group 6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7" name="Freeform: Shape 6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Freeform: Shape 6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Freeform: Shape 6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Freeform: Shape 7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3" name="Freeform: Shape 7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FE20A13B-0C7C-CF1E-24FE-B6B53F83A228}"/>
              </a:ext>
            </a:extLst>
          </p:cNvPr>
          <p:cNvSpPr>
            <a:spLocks noGrp="1"/>
          </p:cNvSpPr>
          <p:nvPr>
            <p:ph type="ctrTitle"/>
          </p:nvPr>
        </p:nvSpPr>
        <p:spPr>
          <a:xfrm>
            <a:off x="789708" y="1014574"/>
            <a:ext cx="5633531" cy="2226769"/>
          </a:xfrm>
        </p:spPr>
        <p:txBody>
          <a:bodyPr anchor="ctr">
            <a:normAutofit/>
          </a:bodyPr>
          <a:lstStyle/>
          <a:p>
            <a:pPr algn="l"/>
            <a:r>
              <a:rPr lang="nl-NL" sz="5000" b="1" dirty="0">
                <a:solidFill>
                  <a:schemeClr val="bg1"/>
                </a:solidFill>
                <a:effectLst>
                  <a:outerShdw blurRad="38100" dist="38100" dir="2700000" algn="tl">
                    <a:srgbClr val="000000">
                      <a:alpha val="43137"/>
                    </a:srgbClr>
                  </a:outerShdw>
                </a:effectLst>
              </a:rPr>
              <a:t>Webinar </a:t>
            </a:r>
            <a:br>
              <a:rPr lang="nl-NL" sz="5000" b="1" dirty="0">
                <a:solidFill>
                  <a:schemeClr val="bg1"/>
                </a:solidFill>
                <a:effectLst>
                  <a:outerShdw blurRad="38100" dist="38100" dir="2700000" algn="tl">
                    <a:srgbClr val="000000">
                      <a:alpha val="43137"/>
                    </a:srgbClr>
                  </a:outerShdw>
                </a:effectLst>
              </a:rPr>
            </a:br>
            <a:r>
              <a:rPr lang="nl-NL" sz="5000" b="1" dirty="0">
                <a:solidFill>
                  <a:schemeClr val="bg1"/>
                </a:solidFill>
                <a:effectLst>
                  <a:outerShdw blurRad="38100" dist="38100" dir="2700000" algn="tl">
                    <a:srgbClr val="000000">
                      <a:alpha val="43137"/>
                    </a:srgbClr>
                  </a:outerShdw>
                </a:effectLst>
              </a:rPr>
              <a:t>Gedeelde Verklarende Analyse</a:t>
            </a:r>
          </a:p>
        </p:txBody>
      </p:sp>
      <p:sp>
        <p:nvSpPr>
          <p:cNvPr id="3" name="Ondertitel 2">
            <a:extLst>
              <a:ext uri="{FF2B5EF4-FFF2-40B4-BE49-F238E27FC236}">
                <a16:creationId xmlns:a16="http://schemas.microsoft.com/office/drawing/2014/main" id="{56BB7A8C-C93E-F9B5-69B4-CFE39CC9890B}"/>
              </a:ext>
            </a:extLst>
          </p:cNvPr>
          <p:cNvSpPr>
            <a:spLocks noGrp="1"/>
          </p:cNvSpPr>
          <p:nvPr>
            <p:ph type="subTitle" idx="1"/>
          </p:nvPr>
        </p:nvSpPr>
        <p:spPr>
          <a:xfrm>
            <a:off x="881149" y="3161101"/>
            <a:ext cx="3314932" cy="1952085"/>
          </a:xfrm>
        </p:spPr>
        <p:txBody>
          <a:bodyPr anchor="ctr">
            <a:normAutofit/>
          </a:bodyPr>
          <a:lstStyle/>
          <a:p>
            <a:pPr algn="l"/>
            <a:br>
              <a:rPr lang="nl-NL" b="1" dirty="0">
                <a:solidFill>
                  <a:schemeClr val="tx2"/>
                </a:solidFill>
              </a:rPr>
            </a:br>
            <a:br>
              <a:rPr lang="nl-NL" b="1" dirty="0">
                <a:solidFill>
                  <a:schemeClr val="tx2"/>
                </a:solidFill>
              </a:rPr>
            </a:br>
            <a:r>
              <a:rPr lang="nl-NL" b="1" dirty="0">
                <a:solidFill>
                  <a:schemeClr val="tx2"/>
                </a:solidFill>
              </a:rPr>
              <a:t>24-10-2024 </a:t>
            </a:r>
          </a:p>
        </p:txBody>
      </p:sp>
      <p:pic>
        <p:nvPicPr>
          <p:cNvPr id="4" name="Afbeelding 3" descr="Afbeelding met skiën, tekst, clipart, tekenfilm&#10;&#10;Automatisch gegenereerde beschrijving">
            <a:extLst>
              <a:ext uri="{FF2B5EF4-FFF2-40B4-BE49-F238E27FC236}">
                <a16:creationId xmlns:a16="http://schemas.microsoft.com/office/drawing/2014/main" id="{DFDAE3E8-06C2-F0F8-BBEF-2165DB597B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305806" y="3711355"/>
            <a:ext cx="5439153" cy="2882751"/>
          </a:xfrm>
          <a:prstGeom prst="rect">
            <a:avLst/>
          </a:prstGeom>
          <a:noFill/>
        </p:spPr>
      </p:pic>
    </p:spTree>
    <p:extLst>
      <p:ext uri="{BB962C8B-B14F-4D97-AF65-F5344CB8AC3E}">
        <p14:creationId xmlns:p14="http://schemas.microsoft.com/office/powerpoint/2010/main" val="960649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kiën, tekst, clipart, tekenfilm&#10;&#10;Automatisch gegenereerde beschrijving">
            <a:extLst>
              <a:ext uri="{FF2B5EF4-FFF2-40B4-BE49-F238E27FC236}">
                <a16:creationId xmlns:a16="http://schemas.microsoft.com/office/drawing/2014/main" id="{BCE3A041-5836-67FD-3FD8-ED450B1123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4534" y="136654"/>
            <a:ext cx="2739361" cy="1450961"/>
          </a:xfrm>
          <a:prstGeom prst="rect">
            <a:avLst/>
          </a:prstGeom>
          <a:noFill/>
          <a:ln>
            <a:noFill/>
          </a:ln>
        </p:spPr>
      </p:pic>
      <p:sp>
        <p:nvSpPr>
          <p:cNvPr id="3" name="Tijdelijke aanduiding voor inhoud 2">
            <a:extLst>
              <a:ext uri="{FF2B5EF4-FFF2-40B4-BE49-F238E27FC236}">
                <a16:creationId xmlns:a16="http://schemas.microsoft.com/office/drawing/2014/main" id="{8C5D50A4-7CD4-7C79-3A12-B7CA2BD58213}"/>
              </a:ext>
            </a:extLst>
          </p:cNvPr>
          <p:cNvSpPr>
            <a:spLocks noGrp="1"/>
          </p:cNvSpPr>
          <p:nvPr>
            <p:ph idx="1"/>
          </p:nvPr>
        </p:nvSpPr>
        <p:spPr>
          <a:xfrm>
            <a:off x="1040129" y="136654"/>
            <a:ext cx="8600071" cy="836354"/>
          </a:xfrm>
        </p:spPr>
        <p:txBody>
          <a:bodyPr>
            <a:noAutofit/>
          </a:bodyPr>
          <a:lstStyle/>
          <a:p>
            <a:pPr marL="0" indent="0" algn="ctr">
              <a:buNone/>
            </a:pPr>
            <a:r>
              <a:rPr lang="nl-NL" sz="2400" b="1" dirty="0">
                <a:solidFill>
                  <a:schemeClr val="accent2">
                    <a:lumMod val="60000"/>
                    <a:lumOff val="40000"/>
                  </a:schemeClr>
                </a:solidFill>
              </a:rPr>
              <a:t>Interactie met de omgeving begrijpen en verklaren (zowel negatief als positief)</a:t>
            </a:r>
          </a:p>
          <a:p>
            <a:pPr marL="0" indent="0">
              <a:buNone/>
            </a:pPr>
            <a:endParaRPr lang="nl-NL" sz="2400" dirty="0"/>
          </a:p>
        </p:txBody>
      </p:sp>
      <p:pic>
        <p:nvPicPr>
          <p:cNvPr id="4" name="Tijdelijke aanduiding voor inhoud 7">
            <a:extLst>
              <a:ext uri="{FF2B5EF4-FFF2-40B4-BE49-F238E27FC236}">
                <a16:creationId xmlns:a16="http://schemas.microsoft.com/office/drawing/2014/main" id="{12297E06-F7AF-BF30-09F4-216C4BE25C88}"/>
              </a:ext>
            </a:extLst>
          </p:cNvPr>
          <p:cNvPicPr>
            <a:picLocks noChangeAspect="1"/>
          </p:cNvPicPr>
          <p:nvPr/>
        </p:nvPicPr>
        <p:blipFill rotWithShape="1">
          <a:blip r:embed="rId3"/>
          <a:srcRect t="27240" b="19428"/>
          <a:stretch/>
        </p:blipFill>
        <p:spPr>
          <a:xfrm>
            <a:off x="2124728" y="973008"/>
            <a:ext cx="7515473" cy="5758120"/>
          </a:xfrm>
          <a:prstGeom prst="rect">
            <a:avLst/>
          </a:prstGeom>
        </p:spPr>
      </p:pic>
      <p:pic>
        <p:nvPicPr>
          <p:cNvPr id="2" name="Afbeelding 1">
            <a:extLst>
              <a:ext uri="{FF2B5EF4-FFF2-40B4-BE49-F238E27FC236}">
                <a16:creationId xmlns:a16="http://schemas.microsoft.com/office/drawing/2014/main" id="{FEFD082D-145C-CB25-14B3-4F83CFB31814}"/>
              </a:ext>
            </a:extLst>
          </p:cNvPr>
          <p:cNvPicPr>
            <a:picLocks noChangeAspect="1"/>
          </p:cNvPicPr>
          <p:nvPr/>
        </p:nvPicPr>
        <p:blipFill>
          <a:blip r:embed="rId4"/>
          <a:stretch>
            <a:fillRect/>
          </a:stretch>
        </p:blipFill>
        <p:spPr>
          <a:xfrm>
            <a:off x="11512426" y="5486400"/>
            <a:ext cx="528735" cy="1234946"/>
          </a:xfrm>
          <a:prstGeom prst="rect">
            <a:avLst/>
          </a:prstGeom>
        </p:spPr>
      </p:pic>
    </p:spTree>
    <p:extLst>
      <p:ext uri="{BB962C8B-B14F-4D97-AF65-F5344CB8AC3E}">
        <p14:creationId xmlns:p14="http://schemas.microsoft.com/office/powerpoint/2010/main" val="326827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kiën, tekst, clipart, tekenfilm&#10;&#10;Automatisch gegenereerde beschrijving">
            <a:extLst>
              <a:ext uri="{FF2B5EF4-FFF2-40B4-BE49-F238E27FC236}">
                <a16:creationId xmlns:a16="http://schemas.microsoft.com/office/drawing/2014/main" id="{BCE3A041-5836-67FD-3FD8-ED450B1123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4534" y="136654"/>
            <a:ext cx="2739361" cy="1450961"/>
          </a:xfrm>
          <a:prstGeom prst="rect">
            <a:avLst/>
          </a:prstGeom>
          <a:noFill/>
          <a:ln>
            <a:noFill/>
          </a:ln>
        </p:spPr>
      </p:pic>
      <p:sp>
        <p:nvSpPr>
          <p:cNvPr id="3" name="Tijdelijke aanduiding voor inhoud 2">
            <a:extLst>
              <a:ext uri="{FF2B5EF4-FFF2-40B4-BE49-F238E27FC236}">
                <a16:creationId xmlns:a16="http://schemas.microsoft.com/office/drawing/2014/main" id="{8C5D50A4-7CD4-7C79-3A12-B7CA2BD58213}"/>
              </a:ext>
            </a:extLst>
          </p:cNvPr>
          <p:cNvSpPr>
            <a:spLocks noGrp="1"/>
          </p:cNvSpPr>
          <p:nvPr>
            <p:ph idx="1"/>
          </p:nvPr>
        </p:nvSpPr>
        <p:spPr>
          <a:xfrm>
            <a:off x="1040129" y="136654"/>
            <a:ext cx="8600071" cy="1269236"/>
          </a:xfrm>
        </p:spPr>
        <p:txBody>
          <a:bodyPr>
            <a:noAutofit/>
          </a:bodyPr>
          <a:lstStyle/>
          <a:p>
            <a:pPr marL="0" indent="0">
              <a:buNone/>
            </a:pPr>
            <a:r>
              <a:rPr lang="nl-NL" sz="4000" dirty="0">
                <a:solidFill>
                  <a:schemeClr val="accent2"/>
                </a:solidFill>
              </a:rPr>
              <a:t>Klachtgedrag </a:t>
            </a:r>
            <a:br>
              <a:rPr lang="nl-NL" sz="4000" dirty="0">
                <a:solidFill>
                  <a:schemeClr val="accent2"/>
                </a:solidFill>
              </a:rPr>
            </a:br>
            <a:r>
              <a:rPr lang="nl-NL" sz="4000" dirty="0">
                <a:solidFill>
                  <a:schemeClr val="accent2"/>
                </a:solidFill>
              </a:rPr>
              <a:t>Gevolgen op omgeving</a:t>
            </a:r>
          </a:p>
          <a:p>
            <a:pPr marL="0" indent="0">
              <a:buNone/>
            </a:pPr>
            <a:r>
              <a:rPr lang="nl-NL" sz="4000" dirty="0">
                <a:solidFill>
                  <a:schemeClr val="accent2"/>
                </a:solidFill>
              </a:rPr>
              <a:t>Geschreven Conclusie met verbindingen</a:t>
            </a:r>
          </a:p>
          <a:p>
            <a:pPr marL="0" indent="0">
              <a:buNone/>
            </a:pPr>
            <a:endParaRPr lang="nl-NL" sz="2400" dirty="0">
              <a:solidFill>
                <a:schemeClr val="accent2"/>
              </a:solidFill>
            </a:endParaRPr>
          </a:p>
        </p:txBody>
      </p:sp>
      <p:pic>
        <p:nvPicPr>
          <p:cNvPr id="6" name="Afbeelding 5">
            <a:extLst>
              <a:ext uri="{FF2B5EF4-FFF2-40B4-BE49-F238E27FC236}">
                <a16:creationId xmlns:a16="http://schemas.microsoft.com/office/drawing/2014/main" id="{6EC68C91-A63D-511D-F2F4-81E4BC5B1774}"/>
              </a:ext>
            </a:extLst>
          </p:cNvPr>
          <p:cNvPicPr>
            <a:picLocks noChangeAspect="1"/>
          </p:cNvPicPr>
          <p:nvPr/>
        </p:nvPicPr>
        <p:blipFill>
          <a:blip r:embed="rId4"/>
          <a:stretch>
            <a:fillRect/>
          </a:stretch>
        </p:blipFill>
        <p:spPr>
          <a:xfrm>
            <a:off x="2103120" y="2674620"/>
            <a:ext cx="8195309" cy="2834639"/>
          </a:xfrm>
          <a:prstGeom prst="rect">
            <a:avLst/>
          </a:prstGeom>
        </p:spPr>
      </p:pic>
      <p:pic>
        <p:nvPicPr>
          <p:cNvPr id="7" name="Afbeelding 6">
            <a:extLst>
              <a:ext uri="{FF2B5EF4-FFF2-40B4-BE49-F238E27FC236}">
                <a16:creationId xmlns:a16="http://schemas.microsoft.com/office/drawing/2014/main" id="{067774D1-A7DD-FF57-669F-E13262E0DD2A}"/>
              </a:ext>
            </a:extLst>
          </p:cNvPr>
          <p:cNvPicPr>
            <a:picLocks noChangeAspect="1"/>
          </p:cNvPicPr>
          <p:nvPr/>
        </p:nvPicPr>
        <p:blipFill>
          <a:blip r:embed="rId5"/>
          <a:stretch>
            <a:fillRect/>
          </a:stretch>
        </p:blipFill>
        <p:spPr>
          <a:xfrm>
            <a:off x="11522214" y="5509258"/>
            <a:ext cx="518948" cy="1212087"/>
          </a:xfrm>
          <a:prstGeom prst="rect">
            <a:avLst/>
          </a:prstGeom>
        </p:spPr>
      </p:pic>
    </p:spTree>
    <p:extLst>
      <p:ext uri="{BB962C8B-B14F-4D97-AF65-F5344CB8AC3E}">
        <p14:creationId xmlns:p14="http://schemas.microsoft.com/office/powerpoint/2010/main" val="3349712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kiën, tekst, clipart, tekenfilm&#10;&#10;Automatisch gegenereerde beschrijving">
            <a:extLst>
              <a:ext uri="{FF2B5EF4-FFF2-40B4-BE49-F238E27FC236}">
                <a16:creationId xmlns:a16="http://schemas.microsoft.com/office/drawing/2014/main" id="{D10802E1-F9E0-2DA5-C0C8-08592160C3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5315" y="17213"/>
            <a:ext cx="3182092" cy="1685463"/>
          </a:xfrm>
          <a:prstGeom prst="rect">
            <a:avLst/>
          </a:prstGeom>
          <a:noFill/>
          <a:ln>
            <a:noFill/>
          </a:ln>
        </p:spPr>
      </p:pic>
      <p:sp>
        <p:nvSpPr>
          <p:cNvPr id="2" name="Titel 1">
            <a:extLst>
              <a:ext uri="{FF2B5EF4-FFF2-40B4-BE49-F238E27FC236}">
                <a16:creationId xmlns:a16="http://schemas.microsoft.com/office/drawing/2014/main" id="{C98EFA07-341F-A48A-B415-624B8F438959}"/>
              </a:ext>
            </a:extLst>
          </p:cNvPr>
          <p:cNvSpPr>
            <a:spLocks noGrp="1"/>
          </p:cNvSpPr>
          <p:nvPr>
            <p:ph type="title"/>
          </p:nvPr>
        </p:nvSpPr>
        <p:spPr>
          <a:xfrm>
            <a:off x="-412531" y="207962"/>
            <a:ext cx="10515600" cy="1325563"/>
          </a:xfrm>
        </p:spPr>
        <p:txBody>
          <a:bodyPr/>
          <a:lstStyle/>
          <a:p>
            <a:r>
              <a:rPr lang="nl-NL" b="1" dirty="0">
                <a:solidFill>
                  <a:schemeClr val="accent2">
                    <a:lumMod val="60000"/>
                    <a:lumOff val="40000"/>
                  </a:schemeClr>
                </a:solidFill>
              </a:rPr>
              <a:t>            Beoogd vervolg: Samen beslissen </a:t>
            </a:r>
          </a:p>
        </p:txBody>
      </p:sp>
      <p:graphicFrame>
        <p:nvGraphicFramePr>
          <p:cNvPr id="4" name="Tijdelijke aanduiding voor inhoud 3">
            <a:extLst>
              <a:ext uri="{FF2B5EF4-FFF2-40B4-BE49-F238E27FC236}">
                <a16:creationId xmlns:a16="http://schemas.microsoft.com/office/drawing/2014/main" id="{39DD13AB-799E-0317-BBBF-C63FF0867B35}"/>
              </a:ext>
            </a:extLst>
          </p:cNvPr>
          <p:cNvGraphicFramePr>
            <a:graphicFrameLocks noGrp="1"/>
          </p:cNvGraphicFramePr>
          <p:nvPr>
            <p:ph idx="1"/>
          </p:nvPr>
        </p:nvGraphicFramePr>
        <p:xfrm>
          <a:off x="838200" y="1533525"/>
          <a:ext cx="10515600" cy="4819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a:extLst>
              <a:ext uri="{FF2B5EF4-FFF2-40B4-BE49-F238E27FC236}">
                <a16:creationId xmlns:a16="http://schemas.microsoft.com/office/drawing/2014/main" id="{6E54CACE-EC76-6E64-8631-FA44CF675CEE}"/>
              </a:ext>
            </a:extLst>
          </p:cNvPr>
          <p:cNvPicPr>
            <a:picLocks noChangeAspect="1"/>
          </p:cNvPicPr>
          <p:nvPr/>
        </p:nvPicPr>
        <p:blipFill>
          <a:blip r:embed="rId8"/>
          <a:stretch>
            <a:fillRect/>
          </a:stretch>
        </p:blipFill>
        <p:spPr>
          <a:xfrm>
            <a:off x="11551576" y="5577840"/>
            <a:ext cx="489585" cy="1143506"/>
          </a:xfrm>
          <a:prstGeom prst="rect">
            <a:avLst/>
          </a:prstGeom>
        </p:spPr>
      </p:pic>
    </p:spTree>
    <p:extLst>
      <p:ext uri="{BB962C8B-B14F-4D97-AF65-F5344CB8AC3E}">
        <p14:creationId xmlns:p14="http://schemas.microsoft.com/office/powerpoint/2010/main" val="623469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kiën, tekst, clipart, tekenfilm&#10;&#10;Automatisch gegenereerde beschrijving">
            <a:extLst>
              <a:ext uri="{FF2B5EF4-FFF2-40B4-BE49-F238E27FC236}">
                <a16:creationId xmlns:a16="http://schemas.microsoft.com/office/drawing/2014/main" id="{BCE3A041-5836-67FD-3FD8-ED450B1123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4534" y="136654"/>
            <a:ext cx="2739361" cy="1450961"/>
          </a:xfrm>
          <a:prstGeom prst="rect">
            <a:avLst/>
          </a:prstGeom>
          <a:noFill/>
          <a:ln>
            <a:noFill/>
          </a:ln>
        </p:spPr>
      </p:pic>
      <p:sp>
        <p:nvSpPr>
          <p:cNvPr id="3" name="Tijdelijke aanduiding voor inhoud 2">
            <a:extLst>
              <a:ext uri="{FF2B5EF4-FFF2-40B4-BE49-F238E27FC236}">
                <a16:creationId xmlns:a16="http://schemas.microsoft.com/office/drawing/2014/main" id="{8C5D50A4-7CD4-7C79-3A12-B7CA2BD58213}"/>
              </a:ext>
            </a:extLst>
          </p:cNvPr>
          <p:cNvSpPr>
            <a:spLocks noGrp="1"/>
          </p:cNvSpPr>
          <p:nvPr>
            <p:ph idx="1"/>
          </p:nvPr>
        </p:nvSpPr>
        <p:spPr>
          <a:xfrm>
            <a:off x="1040129" y="136654"/>
            <a:ext cx="8600071" cy="1269236"/>
          </a:xfrm>
        </p:spPr>
        <p:txBody>
          <a:bodyPr>
            <a:noAutofit/>
          </a:bodyPr>
          <a:lstStyle/>
          <a:p>
            <a:pPr marL="0" indent="0">
              <a:buNone/>
            </a:pPr>
            <a:r>
              <a:rPr lang="nl-NL" sz="4000" dirty="0">
                <a:solidFill>
                  <a:schemeClr val="accent2"/>
                </a:solidFill>
              </a:rPr>
              <a:t>Microniveau: proces van vraag naar aanpak voor jeugdige of gezin</a:t>
            </a:r>
            <a:endParaRPr lang="nl-NL" sz="2400" dirty="0">
              <a:solidFill>
                <a:schemeClr val="accent2"/>
              </a:solidFill>
            </a:endParaRPr>
          </a:p>
        </p:txBody>
      </p:sp>
      <p:pic>
        <p:nvPicPr>
          <p:cNvPr id="2" name="Afbeelding 1">
            <a:extLst>
              <a:ext uri="{FF2B5EF4-FFF2-40B4-BE49-F238E27FC236}">
                <a16:creationId xmlns:a16="http://schemas.microsoft.com/office/drawing/2014/main" id="{78EA9286-D02D-0466-C52E-2A91729FCB34}"/>
              </a:ext>
            </a:extLst>
          </p:cNvPr>
          <p:cNvPicPr>
            <a:picLocks noChangeAspect="1"/>
          </p:cNvPicPr>
          <p:nvPr/>
        </p:nvPicPr>
        <p:blipFill>
          <a:blip r:embed="rId4"/>
          <a:stretch>
            <a:fillRect/>
          </a:stretch>
        </p:blipFill>
        <p:spPr>
          <a:xfrm>
            <a:off x="584200" y="1348421"/>
            <a:ext cx="11607799" cy="4642878"/>
          </a:xfrm>
          <a:prstGeom prst="rect">
            <a:avLst/>
          </a:prstGeom>
        </p:spPr>
      </p:pic>
      <p:pic>
        <p:nvPicPr>
          <p:cNvPr id="4" name="Afbeelding 3">
            <a:extLst>
              <a:ext uri="{FF2B5EF4-FFF2-40B4-BE49-F238E27FC236}">
                <a16:creationId xmlns:a16="http://schemas.microsoft.com/office/drawing/2014/main" id="{3261DF66-623D-30E2-519A-6A953299D949}"/>
              </a:ext>
            </a:extLst>
          </p:cNvPr>
          <p:cNvPicPr>
            <a:picLocks noChangeAspect="1"/>
          </p:cNvPicPr>
          <p:nvPr/>
        </p:nvPicPr>
        <p:blipFill>
          <a:blip r:embed="rId5"/>
          <a:stretch>
            <a:fillRect/>
          </a:stretch>
        </p:blipFill>
        <p:spPr>
          <a:xfrm>
            <a:off x="11561364" y="5600700"/>
            <a:ext cx="479798" cy="1120646"/>
          </a:xfrm>
          <a:prstGeom prst="rect">
            <a:avLst/>
          </a:prstGeom>
        </p:spPr>
      </p:pic>
    </p:spTree>
    <p:extLst>
      <p:ext uri="{BB962C8B-B14F-4D97-AF65-F5344CB8AC3E}">
        <p14:creationId xmlns:p14="http://schemas.microsoft.com/office/powerpoint/2010/main" val="195620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D0CF82-6A69-9775-BF12-21062E49C5C0}"/>
              </a:ext>
            </a:extLst>
          </p:cNvPr>
          <p:cNvSpPr>
            <a:spLocks noGrp="1"/>
          </p:cNvSpPr>
          <p:nvPr>
            <p:ph type="title"/>
          </p:nvPr>
        </p:nvSpPr>
        <p:spPr>
          <a:xfrm>
            <a:off x="838200" y="611050"/>
            <a:ext cx="7776275" cy="1325563"/>
          </a:xfrm>
        </p:spPr>
        <p:txBody>
          <a:bodyPr/>
          <a:lstStyle/>
          <a:p>
            <a:r>
              <a:rPr lang="nl-NL" b="1" dirty="0">
                <a:solidFill>
                  <a:schemeClr val="accent2">
                    <a:lumMod val="60000"/>
                    <a:lumOff val="40000"/>
                  </a:schemeClr>
                </a:solidFill>
              </a:rPr>
              <a:t>Een gedeelde verklarende analyse vraagt:</a:t>
            </a:r>
          </a:p>
        </p:txBody>
      </p:sp>
      <p:sp>
        <p:nvSpPr>
          <p:cNvPr id="3" name="Tijdelijke aanduiding voor inhoud 2">
            <a:extLst>
              <a:ext uri="{FF2B5EF4-FFF2-40B4-BE49-F238E27FC236}">
                <a16:creationId xmlns:a16="http://schemas.microsoft.com/office/drawing/2014/main" id="{4CE52C16-42CF-A7A0-D8CE-27BEDBF4B596}"/>
              </a:ext>
            </a:extLst>
          </p:cNvPr>
          <p:cNvSpPr>
            <a:spLocks noGrp="1"/>
          </p:cNvSpPr>
          <p:nvPr>
            <p:ph idx="1"/>
          </p:nvPr>
        </p:nvSpPr>
        <p:spPr>
          <a:xfrm>
            <a:off x="838200" y="2340632"/>
            <a:ext cx="10515600" cy="4351338"/>
          </a:xfrm>
        </p:spPr>
        <p:txBody>
          <a:bodyPr/>
          <a:lstStyle/>
          <a:p>
            <a:r>
              <a:rPr lang="nl-NL" dirty="0"/>
              <a:t>Commitment van alle betrokkenen </a:t>
            </a:r>
          </a:p>
          <a:p>
            <a:r>
              <a:rPr lang="nl-NL" dirty="0"/>
              <a:t>Deskundigheid in het ‘verklaren’ (klinisch redeneren)</a:t>
            </a:r>
          </a:p>
          <a:p>
            <a:r>
              <a:rPr lang="nl-NL" dirty="0"/>
              <a:t>Tijd aan de voorkant</a:t>
            </a:r>
          </a:p>
          <a:p>
            <a:r>
              <a:rPr lang="nl-NL" dirty="0"/>
              <a:t>Vaardigheid en bereidheid tot luisteren naar verhaal van de jeugdige en zijn gezin</a:t>
            </a:r>
          </a:p>
          <a:p>
            <a:r>
              <a:rPr lang="nl-NL" dirty="0"/>
              <a:t>Vaardigheid en bereidheid tot kijken naar effect van handelen van de hulpverlening en effect op de interactie met de jeugdige en zijn gezin</a:t>
            </a:r>
          </a:p>
          <a:p>
            <a:r>
              <a:rPr lang="nl-NL" dirty="0"/>
              <a:t>Bereidheid tot verdragen en vertragen</a:t>
            </a:r>
          </a:p>
          <a:p>
            <a:r>
              <a:rPr lang="nl-NL" dirty="0"/>
              <a:t>In staat zijn tot ‘goed genoeg’ en ‘first do no </a:t>
            </a:r>
            <a:r>
              <a:rPr lang="nl-NL" dirty="0" err="1"/>
              <a:t>harm</a:t>
            </a:r>
            <a:r>
              <a:rPr lang="nl-NL" dirty="0"/>
              <a:t>’ afweging.</a:t>
            </a:r>
          </a:p>
          <a:p>
            <a:endParaRPr lang="nl-NL" dirty="0"/>
          </a:p>
        </p:txBody>
      </p:sp>
      <p:pic>
        <p:nvPicPr>
          <p:cNvPr id="4" name="Afbeelding 3" descr="Afbeelding met skiën, tekst, clipart, tekenfilm&#10;&#10;Automatisch gegenereerde beschrijving">
            <a:extLst>
              <a:ext uri="{FF2B5EF4-FFF2-40B4-BE49-F238E27FC236}">
                <a16:creationId xmlns:a16="http://schemas.microsoft.com/office/drawing/2014/main" id="{39C88873-FEB0-50F0-E121-C4E59C860F8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9314" y="1"/>
            <a:ext cx="3446711" cy="1825624"/>
          </a:xfrm>
          <a:prstGeom prst="rect">
            <a:avLst/>
          </a:prstGeom>
          <a:noFill/>
          <a:ln>
            <a:noFill/>
          </a:ln>
        </p:spPr>
      </p:pic>
    </p:spTree>
    <p:extLst>
      <p:ext uri="{BB962C8B-B14F-4D97-AF65-F5344CB8AC3E}">
        <p14:creationId xmlns:p14="http://schemas.microsoft.com/office/powerpoint/2010/main" val="3996010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538DA-8A9B-9F80-9A9D-9AC91AD65D69}"/>
              </a:ext>
            </a:extLst>
          </p:cNvPr>
          <p:cNvSpPr>
            <a:spLocks noGrp="1"/>
          </p:cNvSpPr>
          <p:nvPr>
            <p:ph type="title"/>
          </p:nvPr>
        </p:nvSpPr>
        <p:spPr/>
        <p:txBody>
          <a:bodyPr/>
          <a:lstStyle/>
          <a:p>
            <a:r>
              <a:rPr lang="nl-NL" b="1" dirty="0">
                <a:solidFill>
                  <a:schemeClr val="accent2">
                    <a:lumMod val="60000"/>
                    <a:lumOff val="40000"/>
                  </a:schemeClr>
                </a:solidFill>
              </a:rPr>
              <a:t>Beoogde effecten</a:t>
            </a:r>
          </a:p>
        </p:txBody>
      </p:sp>
      <p:sp>
        <p:nvSpPr>
          <p:cNvPr id="3" name="Tijdelijke aanduiding voor inhoud 2">
            <a:extLst>
              <a:ext uri="{FF2B5EF4-FFF2-40B4-BE49-F238E27FC236}">
                <a16:creationId xmlns:a16="http://schemas.microsoft.com/office/drawing/2014/main" id="{F734ED3B-8B11-BC16-014D-4A4F4D916F9A}"/>
              </a:ext>
            </a:extLst>
          </p:cNvPr>
          <p:cNvSpPr>
            <a:spLocks noGrp="1"/>
          </p:cNvSpPr>
          <p:nvPr>
            <p:ph idx="1"/>
          </p:nvPr>
        </p:nvSpPr>
        <p:spPr/>
        <p:txBody>
          <a:bodyPr/>
          <a:lstStyle/>
          <a:p>
            <a:endParaRPr lang="nl-NL" sz="2800" b="1" dirty="0"/>
          </a:p>
          <a:p>
            <a:r>
              <a:rPr lang="nl-NL" sz="2800" b="1" dirty="0"/>
              <a:t>Direct effect</a:t>
            </a:r>
            <a:r>
              <a:rPr lang="nl-NL" sz="2800" dirty="0"/>
              <a:t>: zichtbaar bij jeugdigen, ouders en hulpverleners</a:t>
            </a:r>
          </a:p>
          <a:p>
            <a:pPr algn="l"/>
            <a:r>
              <a:rPr lang="nl-NL" sz="2800" b="1" dirty="0"/>
              <a:t>Inzicht in oorzakelijke factoren: </a:t>
            </a:r>
            <a:r>
              <a:rPr lang="nl-NL" sz="2800" dirty="0"/>
              <a:t>gemeenschappelijke aspecten afgeleid uit casussen</a:t>
            </a:r>
          </a:p>
          <a:p>
            <a:pPr algn="l"/>
            <a:r>
              <a:rPr lang="nl-NL" sz="2800" b="1" dirty="0"/>
              <a:t>Zicht op de belemmerende factoren in het vervolgproces: </a:t>
            </a:r>
            <a:r>
              <a:rPr lang="nl-NL" sz="2800" dirty="0"/>
              <a:t>obstakels die optreden bij het inwerking zetten van de uitvoering</a:t>
            </a:r>
          </a:p>
          <a:p>
            <a:endParaRPr lang="nl-NL" dirty="0"/>
          </a:p>
        </p:txBody>
      </p:sp>
      <p:pic>
        <p:nvPicPr>
          <p:cNvPr id="4" name="Afbeelding 3" descr="Afbeelding met skiën, tekst, clipart, tekenfilm&#10;&#10;Automatisch gegenereerde beschrijving">
            <a:extLst>
              <a:ext uri="{FF2B5EF4-FFF2-40B4-BE49-F238E27FC236}">
                <a16:creationId xmlns:a16="http://schemas.microsoft.com/office/drawing/2014/main" id="{CB4887FA-73AD-052D-4143-EBB3840682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0777" y="201991"/>
            <a:ext cx="3805553" cy="2015692"/>
          </a:xfrm>
          <a:prstGeom prst="rect">
            <a:avLst/>
          </a:prstGeom>
          <a:noFill/>
          <a:ln>
            <a:noFill/>
          </a:ln>
        </p:spPr>
      </p:pic>
    </p:spTree>
    <p:extLst>
      <p:ext uri="{BB962C8B-B14F-4D97-AF65-F5344CB8AC3E}">
        <p14:creationId xmlns:p14="http://schemas.microsoft.com/office/powerpoint/2010/main" val="1967488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538DA-8A9B-9F80-9A9D-9AC91AD65D69}"/>
              </a:ext>
            </a:extLst>
          </p:cNvPr>
          <p:cNvSpPr>
            <a:spLocks noGrp="1"/>
          </p:cNvSpPr>
          <p:nvPr>
            <p:ph type="title"/>
          </p:nvPr>
        </p:nvSpPr>
        <p:spPr/>
        <p:txBody>
          <a:bodyPr/>
          <a:lstStyle/>
          <a:p>
            <a:r>
              <a:rPr lang="nl-NL" b="1" dirty="0">
                <a:solidFill>
                  <a:schemeClr val="accent2">
                    <a:lumMod val="60000"/>
                    <a:lumOff val="40000"/>
                  </a:schemeClr>
                </a:solidFill>
              </a:rPr>
              <a:t>Wat bleek in de praktijk bij </a:t>
            </a:r>
            <a:br>
              <a:rPr lang="nl-NL" b="1" dirty="0">
                <a:solidFill>
                  <a:schemeClr val="accent2">
                    <a:lumMod val="60000"/>
                    <a:lumOff val="40000"/>
                  </a:schemeClr>
                </a:solidFill>
              </a:rPr>
            </a:br>
            <a:r>
              <a:rPr lang="nl-NL" b="1" dirty="0">
                <a:solidFill>
                  <a:schemeClr val="accent2">
                    <a:lumMod val="60000"/>
                    <a:lumOff val="40000"/>
                  </a:schemeClr>
                </a:solidFill>
              </a:rPr>
              <a:t>vastlopende casuïstiek?</a:t>
            </a:r>
          </a:p>
        </p:txBody>
      </p:sp>
      <p:sp>
        <p:nvSpPr>
          <p:cNvPr id="3" name="Tijdelijke aanduiding voor inhoud 2">
            <a:extLst>
              <a:ext uri="{FF2B5EF4-FFF2-40B4-BE49-F238E27FC236}">
                <a16:creationId xmlns:a16="http://schemas.microsoft.com/office/drawing/2014/main" id="{F734ED3B-8B11-BC16-014D-4A4F4D916F9A}"/>
              </a:ext>
            </a:extLst>
          </p:cNvPr>
          <p:cNvSpPr>
            <a:spLocks noGrp="1"/>
          </p:cNvSpPr>
          <p:nvPr>
            <p:ph idx="1"/>
          </p:nvPr>
        </p:nvSpPr>
        <p:spPr/>
        <p:txBody>
          <a:bodyPr/>
          <a:lstStyle/>
          <a:p>
            <a:endParaRPr lang="nl-NL" sz="2800" b="1" dirty="0"/>
          </a:p>
          <a:p>
            <a:pPr marL="0" indent="0">
              <a:buNone/>
            </a:pPr>
            <a:r>
              <a:rPr lang="nl-NL" dirty="0"/>
              <a:t>Veel jeugdigen beschreven zijn met hun ‘eindgedrag’, </a:t>
            </a:r>
            <a:r>
              <a:rPr lang="nl-NL" dirty="0" err="1"/>
              <a:t>dwz</a:t>
            </a:r>
            <a:r>
              <a:rPr lang="nl-NL" dirty="0"/>
              <a:t> het gedrag dat ze vertonen op het moment dat de plek gezocht wordt en</a:t>
            </a:r>
          </a:p>
          <a:p>
            <a:pPr marL="0" indent="0">
              <a:buNone/>
            </a:pPr>
            <a:endParaRPr lang="nl-NL" dirty="0"/>
          </a:p>
          <a:p>
            <a:pPr marL="0" indent="0">
              <a:buNone/>
            </a:pPr>
            <a:r>
              <a:rPr lang="nl-NL" dirty="0"/>
              <a:t>-&gt; daardoor plekken vinden erg moeilijk wordt en</a:t>
            </a:r>
          </a:p>
          <a:p>
            <a:pPr marL="0" indent="0">
              <a:buNone/>
            </a:pPr>
            <a:r>
              <a:rPr lang="nl-NL" dirty="0"/>
              <a:t>-&gt; daardoor jeugdigen, ouders, casusregisseurs en jeugdbeschermers weinig perspectief meer zien.</a:t>
            </a:r>
          </a:p>
          <a:p>
            <a:endParaRPr lang="nl-NL" dirty="0"/>
          </a:p>
        </p:txBody>
      </p:sp>
      <p:pic>
        <p:nvPicPr>
          <p:cNvPr id="4" name="Afbeelding 3" descr="Afbeelding met skiën, tekst, clipart, tekenfilm&#10;&#10;Automatisch gegenereerde beschrijving">
            <a:extLst>
              <a:ext uri="{FF2B5EF4-FFF2-40B4-BE49-F238E27FC236}">
                <a16:creationId xmlns:a16="http://schemas.microsoft.com/office/drawing/2014/main" id="{CB4887FA-73AD-052D-4143-EBB3840682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0777" y="201991"/>
            <a:ext cx="3805553" cy="2015692"/>
          </a:xfrm>
          <a:prstGeom prst="rect">
            <a:avLst/>
          </a:prstGeom>
          <a:noFill/>
          <a:ln>
            <a:noFill/>
          </a:ln>
        </p:spPr>
      </p:pic>
    </p:spTree>
    <p:extLst>
      <p:ext uri="{BB962C8B-B14F-4D97-AF65-F5344CB8AC3E}">
        <p14:creationId xmlns:p14="http://schemas.microsoft.com/office/powerpoint/2010/main" val="3384689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538DA-8A9B-9F80-9A9D-9AC91AD65D69}"/>
              </a:ext>
            </a:extLst>
          </p:cNvPr>
          <p:cNvSpPr>
            <a:spLocks noGrp="1"/>
          </p:cNvSpPr>
          <p:nvPr>
            <p:ph type="title"/>
          </p:nvPr>
        </p:nvSpPr>
        <p:spPr>
          <a:xfrm>
            <a:off x="381000" y="500062"/>
            <a:ext cx="10515600" cy="1325563"/>
          </a:xfrm>
        </p:spPr>
        <p:txBody>
          <a:bodyPr/>
          <a:lstStyle/>
          <a:p>
            <a:r>
              <a:rPr lang="nl-NL" dirty="0">
                <a:solidFill>
                  <a:schemeClr val="accent2"/>
                </a:solidFill>
              </a:rPr>
              <a:t>De meerwaarde die deelnemende hulpverleners aangaven-&gt;</a:t>
            </a:r>
            <a:endParaRPr lang="nl-NL" b="1" dirty="0">
              <a:solidFill>
                <a:schemeClr val="accent2"/>
              </a:solidFill>
            </a:endParaRPr>
          </a:p>
        </p:txBody>
      </p:sp>
      <p:sp>
        <p:nvSpPr>
          <p:cNvPr id="3" name="Tijdelijke aanduiding voor inhoud 2">
            <a:extLst>
              <a:ext uri="{FF2B5EF4-FFF2-40B4-BE49-F238E27FC236}">
                <a16:creationId xmlns:a16="http://schemas.microsoft.com/office/drawing/2014/main" id="{F734ED3B-8B11-BC16-014D-4A4F4D916F9A}"/>
              </a:ext>
            </a:extLst>
          </p:cNvPr>
          <p:cNvSpPr>
            <a:spLocks noGrp="1"/>
          </p:cNvSpPr>
          <p:nvPr>
            <p:ph idx="1"/>
          </p:nvPr>
        </p:nvSpPr>
        <p:spPr/>
        <p:txBody>
          <a:bodyPr>
            <a:normAutofit fontScale="77500" lnSpcReduction="20000"/>
          </a:bodyPr>
          <a:lstStyle/>
          <a:p>
            <a:pPr marL="0" indent="0">
              <a:buNone/>
            </a:pPr>
            <a:endParaRPr lang="nl-NL" sz="2800" b="1" dirty="0"/>
          </a:p>
          <a:p>
            <a:r>
              <a:rPr lang="nl-NL" sz="3300" dirty="0"/>
              <a:t>Samen met experts gestructureerd en grondig analyseren is leuk, biedt inzicht en geeft weer perspectief</a:t>
            </a:r>
          </a:p>
          <a:p>
            <a:r>
              <a:rPr lang="nl-NL" sz="3300" dirty="0"/>
              <a:t>De verklarende analyse helpt om tot een betere afweging te komen en verder te zoeken en te vinden</a:t>
            </a:r>
          </a:p>
          <a:p>
            <a:r>
              <a:rPr lang="nl-NL" sz="3300" dirty="0"/>
              <a:t>In die gevallen dat de verklarende analyse leidt tot een ‘goed genoeg’ inschatting voelt men zich gesteund</a:t>
            </a:r>
          </a:p>
          <a:p>
            <a:r>
              <a:rPr lang="nl-NL" sz="3300" dirty="0"/>
              <a:t>Vergemakkelijkt het gesprek met plekken</a:t>
            </a:r>
          </a:p>
          <a:p>
            <a:r>
              <a:rPr lang="nl-NL" sz="3300" dirty="0"/>
              <a:t>Tijdens het analyse proces wordt kennis toegevoegd en dat is zeer waardevol</a:t>
            </a:r>
          </a:p>
          <a:p>
            <a:pPr marL="0" indent="0" algn="r">
              <a:buNone/>
            </a:pPr>
            <a:endParaRPr lang="nl-NL" dirty="0"/>
          </a:p>
          <a:p>
            <a:pPr marL="0" indent="0" algn="r">
              <a:buNone/>
            </a:pPr>
            <a:r>
              <a:rPr lang="nl-NL" sz="2200" dirty="0"/>
              <a:t>Bron: JENN en Molendrift</a:t>
            </a:r>
          </a:p>
          <a:p>
            <a:endParaRPr lang="nl-NL" dirty="0"/>
          </a:p>
        </p:txBody>
      </p:sp>
      <p:pic>
        <p:nvPicPr>
          <p:cNvPr id="4" name="Afbeelding 3" descr="Afbeelding met skiën, tekst, clipart, tekenfilm&#10;&#10;Automatisch gegenereerde beschrijving">
            <a:extLst>
              <a:ext uri="{FF2B5EF4-FFF2-40B4-BE49-F238E27FC236}">
                <a16:creationId xmlns:a16="http://schemas.microsoft.com/office/drawing/2014/main" id="{CB4887FA-73AD-052D-4143-EBB3840682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0777" y="201991"/>
            <a:ext cx="3805553" cy="2015692"/>
          </a:xfrm>
          <a:prstGeom prst="rect">
            <a:avLst/>
          </a:prstGeom>
          <a:noFill/>
          <a:ln>
            <a:noFill/>
          </a:ln>
        </p:spPr>
      </p:pic>
    </p:spTree>
    <p:extLst>
      <p:ext uri="{BB962C8B-B14F-4D97-AF65-F5344CB8AC3E}">
        <p14:creationId xmlns:p14="http://schemas.microsoft.com/office/powerpoint/2010/main" val="2473801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538DA-8A9B-9F80-9A9D-9AC91AD65D69}"/>
              </a:ext>
            </a:extLst>
          </p:cNvPr>
          <p:cNvSpPr>
            <a:spLocks noGrp="1"/>
          </p:cNvSpPr>
          <p:nvPr>
            <p:ph type="title"/>
          </p:nvPr>
        </p:nvSpPr>
        <p:spPr>
          <a:xfrm>
            <a:off x="381000" y="500062"/>
            <a:ext cx="10515600" cy="1325563"/>
          </a:xfrm>
        </p:spPr>
        <p:txBody>
          <a:bodyPr>
            <a:normAutofit/>
          </a:bodyPr>
          <a:lstStyle/>
          <a:p>
            <a:r>
              <a:rPr lang="nl-NL" sz="3600" dirty="0">
                <a:solidFill>
                  <a:schemeClr val="accent2"/>
                </a:solidFill>
              </a:rPr>
              <a:t>Een greep uit belemmerende factoren</a:t>
            </a:r>
            <a:endParaRPr lang="nl-NL" sz="3600" b="1" dirty="0">
              <a:solidFill>
                <a:schemeClr val="accent2"/>
              </a:solidFill>
            </a:endParaRPr>
          </a:p>
        </p:txBody>
      </p:sp>
      <p:sp>
        <p:nvSpPr>
          <p:cNvPr id="3" name="Tijdelijke aanduiding voor inhoud 2">
            <a:extLst>
              <a:ext uri="{FF2B5EF4-FFF2-40B4-BE49-F238E27FC236}">
                <a16:creationId xmlns:a16="http://schemas.microsoft.com/office/drawing/2014/main" id="{F734ED3B-8B11-BC16-014D-4A4F4D916F9A}"/>
              </a:ext>
            </a:extLst>
          </p:cNvPr>
          <p:cNvSpPr>
            <a:spLocks noGrp="1"/>
          </p:cNvSpPr>
          <p:nvPr>
            <p:ph idx="1"/>
          </p:nvPr>
        </p:nvSpPr>
        <p:spPr/>
        <p:txBody>
          <a:bodyPr>
            <a:normAutofit fontScale="92500" lnSpcReduction="20000"/>
          </a:bodyPr>
          <a:lstStyle/>
          <a:p>
            <a:endParaRPr lang="nl-NL" sz="3200" dirty="0"/>
          </a:p>
          <a:p>
            <a:r>
              <a:rPr lang="nl-NL" sz="3200" dirty="0"/>
              <a:t>Professionals met een taak en verantwoordelijkheid nemen niet over maar voeren hun taak uit</a:t>
            </a:r>
          </a:p>
          <a:p>
            <a:r>
              <a:rPr lang="nl-NL" sz="3200" dirty="0"/>
              <a:t>Financiën en beschikkingen worden gezien als losstaand van de verklarende analyse en behorend tot de beoordeling van de gemeente, de jurist, de manager….</a:t>
            </a:r>
          </a:p>
          <a:p>
            <a:r>
              <a:rPr lang="nl-NL" sz="3200" dirty="0"/>
              <a:t>Verklarende analyse wordt gezien als dossierstuk </a:t>
            </a:r>
            <a:r>
              <a:rPr lang="nl-NL" sz="3200" dirty="0" err="1"/>
              <a:t>dwz</a:t>
            </a:r>
            <a:r>
              <a:rPr lang="nl-NL" sz="3200" dirty="0"/>
              <a:t> iedere nieuwe organisatie begint met eigen analyse, intake </a:t>
            </a:r>
            <a:r>
              <a:rPr lang="nl-NL" sz="3200" dirty="0" err="1"/>
              <a:t>etc</a:t>
            </a:r>
            <a:r>
              <a:rPr lang="nl-NL" sz="3200" dirty="0"/>
              <a:t> </a:t>
            </a:r>
            <a:r>
              <a:rPr lang="nl-NL" sz="3200" dirty="0" err="1"/>
              <a:t>etc</a:t>
            </a:r>
            <a:r>
              <a:rPr lang="nl-NL" sz="3200" dirty="0"/>
              <a:t>…</a:t>
            </a:r>
          </a:p>
          <a:p>
            <a:pPr marL="0" indent="0">
              <a:buNone/>
            </a:pPr>
            <a:endParaRPr lang="nl-NL" sz="2800" b="1" dirty="0"/>
          </a:p>
          <a:p>
            <a:pPr marL="0" indent="0" algn="r">
              <a:buNone/>
            </a:pPr>
            <a:endParaRPr lang="nl-NL" dirty="0"/>
          </a:p>
          <a:p>
            <a:pPr marL="0" indent="0" algn="r">
              <a:buNone/>
            </a:pPr>
            <a:r>
              <a:rPr lang="nl-NL" sz="2200" dirty="0"/>
              <a:t>Bron: JENN en Molendrift</a:t>
            </a:r>
          </a:p>
          <a:p>
            <a:endParaRPr lang="nl-NL" dirty="0"/>
          </a:p>
        </p:txBody>
      </p:sp>
      <p:pic>
        <p:nvPicPr>
          <p:cNvPr id="4" name="Afbeelding 3" descr="Afbeelding met skiën, tekst, clipart, tekenfilm&#10;&#10;Automatisch gegenereerde beschrijving">
            <a:extLst>
              <a:ext uri="{FF2B5EF4-FFF2-40B4-BE49-F238E27FC236}">
                <a16:creationId xmlns:a16="http://schemas.microsoft.com/office/drawing/2014/main" id="{CB4887FA-73AD-052D-4143-EBB3840682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0777" y="201991"/>
            <a:ext cx="3805553" cy="2015692"/>
          </a:xfrm>
          <a:prstGeom prst="rect">
            <a:avLst/>
          </a:prstGeom>
          <a:noFill/>
          <a:ln>
            <a:noFill/>
          </a:ln>
        </p:spPr>
      </p:pic>
    </p:spTree>
    <p:extLst>
      <p:ext uri="{BB962C8B-B14F-4D97-AF65-F5344CB8AC3E}">
        <p14:creationId xmlns:p14="http://schemas.microsoft.com/office/powerpoint/2010/main" val="2443124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4" name="Rectangle 106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pen vragen stellen [uitleg &amp; beste voorbeelden]">
            <a:extLst>
              <a:ext uri="{FF2B5EF4-FFF2-40B4-BE49-F238E27FC236}">
                <a16:creationId xmlns:a16="http://schemas.microsoft.com/office/drawing/2014/main" id="{766468B2-3F82-2ACD-D01E-1CD06DF5A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111"/>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75" name="Rectangle 106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A533944-98F7-8172-74A9-3838601D20A0}"/>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err="1">
                <a:solidFill>
                  <a:srgbClr val="FFFFFF"/>
                </a:solidFill>
              </a:rPr>
              <a:t>vragen</a:t>
            </a:r>
            <a:r>
              <a:rPr lang="en-US" sz="5200" b="1" dirty="0">
                <a:solidFill>
                  <a:srgbClr val="FFFFFF"/>
                </a:solidFill>
              </a:rPr>
              <a:t> </a:t>
            </a:r>
          </a:p>
        </p:txBody>
      </p:sp>
    </p:spTree>
    <p:extLst>
      <p:ext uri="{BB962C8B-B14F-4D97-AF65-F5344CB8AC3E}">
        <p14:creationId xmlns:p14="http://schemas.microsoft.com/office/powerpoint/2010/main" val="185996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C2EFD-5E56-507A-1815-AC5B94AD5FCF}"/>
              </a:ext>
            </a:extLst>
          </p:cNvPr>
          <p:cNvSpPr>
            <a:spLocks noGrp="1"/>
          </p:cNvSpPr>
          <p:nvPr>
            <p:ph type="title"/>
          </p:nvPr>
        </p:nvSpPr>
        <p:spPr/>
        <p:txBody>
          <a:bodyPr/>
          <a:lstStyle/>
          <a:p>
            <a:r>
              <a:rPr lang="nl-NL" b="1">
                <a:solidFill>
                  <a:schemeClr val="accent2">
                    <a:lumMod val="60000"/>
                    <a:lumOff val="40000"/>
                  </a:schemeClr>
                </a:solidFill>
              </a:rPr>
              <a:t>Agenda</a:t>
            </a:r>
            <a:r>
              <a:rPr lang="nl-NL" b="1"/>
              <a:t> </a:t>
            </a:r>
            <a:r>
              <a:rPr lang="nl-NL" b="1" dirty="0"/>
              <a:t>	</a:t>
            </a:r>
          </a:p>
        </p:txBody>
      </p:sp>
      <p:sp>
        <p:nvSpPr>
          <p:cNvPr id="3" name="Tijdelijke aanduiding voor inhoud 2">
            <a:extLst>
              <a:ext uri="{FF2B5EF4-FFF2-40B4-BE49-F238E27FC236}">
                <a16:creationId xmlns:a16="http://schemas.microsoft.com/office/drawing/2014/main" id="{345B4F96-8437-C35F-5C79-3DFA875F616C}"/>
              </a:ext>
            </a:extLst>
          </p:cNvPr>
          <p:cNvSpPr>
            <a:spLocks noGrp="1"/>
          </p:cNvSpPr>
          <p:nvPr>
            <p:ph idx="1"/>
          </p:nvPr>
        </p:nvSpPr>
        <p:spPr/>
        <p:txBody>
          <a:bodyPr/>
          <a:lstStyle/>
          <a:p>
            <a:r>
              <a:rPr lang="nl-NL" dirty="0"/>
              <a:t>Wat is een verklarende analyse?</a:t>
            </a:r>
          </a:p>
          <a:p>
            <a:r>
              <a:rPr lang="nl-NL" dirty="0"/>
              <a:t>Wat is het doel van een Gedeelde verklarende Analyse?</a:t>
            </a:r>
          </a:p>
          <a:p>
            <a:r>
              <a:rPr lang="nl-NL" dirty="0"/>
              <a:t>Wat is de functie van de Gedeelde Verklarende Analyse?</a:t>
            </a:r>
          </a:p>
          <a:p>
            <a:r>
              <a:rPr lang="nl-NL" dirty="0"/>
              <a:t>Wat is er nodig voor een Gedeelde Verklarende Analyse?</a:t>
            </a:r>
          </a:p>
          <a:p>
            <a:r>
              <a:rPr lang="nl-NL" dirty="0"/>
              <a:t>Beoogde effecten</a:t>
            </a:r>
          </a:p>
          <a:p>
            <a:r>
              <a:rPr lang="nl-NL" dirty="0"/>
              <a:t>Vragen</a:t>
            </a:r>
          </a:p>
        </p:txBody>
      </p:sp>
      <p:pic>
        <p:nvPicPr>
          <p:cNvPr id="4" name="Afbeelding 3" descr="Afbeelding met skiën, tekst, clipart, tekenfilm&#10;&#10;Automatisch gegenereerde beschrijving">
            <a:extLst>
              <a:ext uri="{FF2B5EF4-FFF2-40B4-BE49-F238E27FC236}">
                <a16:creationId xmlns:a16="http://schemas.microsoft.com/office/drawing/2014/main" id="{F9541B4D-2459-4A85-DF59-FDF4666B83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8060" y="75565"/>
            <a:ext cx="3766436" cy="1994973"/>
          </a:xfrm>
          <a:prstGeom prst="rect">
            <a:avLst/>
          </a:prstGeom>
          <a:noFill/>
          <a:ln>
            <a:noFill/>
          </a:ln>
        </p:spPr>
      </p:pic>
    </p:spTree>
    <p:extLst>
      <p:ext uri="{BB962C8B-B14F-4D97-AF65-F5344CB8AC3E}">
        <p14:creationId xmlns:p14="http://schemas.microsoft.com/office/powerpoint/2010/main" val="1257806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69DE05D-A28B-D14A-349C-8D712EB37C79}"/>
              </a:ext>
            </a:extLst>
          </p:cNvPr>
          <p:cNvSpPr>
            <a:spLocks noGrp="1"/>
          </p:cNvSpPr>
          <p:nvPr>
            <p:ph type="title"/>
          </p:nvPr>
        </p:nvSpPr>
        <p:spPr>
          <a:xfrm>
            <a:off x="5848343" y="498472"/>
            <a:ext cx="6028697" cy="1680848"/>
          </a:xfrm>
        </p:spPr>
        <p:txBody>
          <a:bodyPr vert="horz" lIns="91440" tIns="45720" rIns="91440" bIns="45720" rtlCol="0" anchor="t">
            <a:noAutofit/>
          </a:bodyPr>
          <a:lstStyle/>
          <a:p>
            <a:r>
              <a:rPr lang="en-US" sz="4800" b="1" kern="1200" dirty="0">
                <a:solidFill>
                  <a:schemeClr val="tx2"/>
                </a:solidFill>
                <a:latin typeface="+mj-lt"/>
                <a:ea typeface="+mj-ea"/>
                <a:cs typeface="+mj-cs"/>
              </a:rPr>
              <a:t>Dank voor de </a:t>
            </a:r>
            <a:r>
              <a:rPr lang="en-US" sz="4800" b="1" kern="1200" dirty="0" err="1">
                <a:solidFill>
                  <a:schemeClr val="tx2"/>
                </a:solidFill>
                <a:latin typeface="+mj-lt"/>
                <a:ea typeface="+mj-ea"/>
                <a:cs typeface="+mj-cs"/>
              </a:rPr>
              <a:t>aandacht</a:t>
            </a:r>
            <a:r>
              <a:rPr lang="en-US" sz="4800" b="1" kern="1200" dirty="0">
                <a:solidFill>
                  <a:schemeClr val="tx2"/>
                </a:solidFill>
                <a:latin typeface="+mj-lt"/>
                <a:ea typeface="+mj-ea"/>
                <a:cs typeface="+mj-cs"/>
              </a:rPr>
              <a:t> en tot de </a:t>
            </a:r>
            <a:r>
              <a:rPr lang="en-US" sz="4800" b="1" kern="1200" dirty="0" err="1">
                <a:solidFill>
                  <a:schemeClr val="tx2"/>
                </a:solidFill>
                <a:latin typeface="+mj-lt"/>
                <a:ea typeface="+mj-ea"/>
                <a:cs typeface="+mj-cs"/>
              </a:rPr>
              <a:t>volgende</a:t>
            </a:r>
            <a:r>
              <a:rPr lang="en-US" sz="4800" b="1" kern="1200" dirty="0">
                <a:solidFill>
                  <a:schemeClr val="tx2"/>
                </a:solidFill>
                <a:latin typeface="+mj-lt"/>
                <a:ea typeface="+mj-ea"/>
                <a:cs typeface="+mj-cs"/>
              </a:rPr>
              <a:t> </a:t>
            </a:r>
            <a:r>
              <a:rPr lang="en-US" sz="4800" b="1" kern="1200" dirty="0" err="1">
                <a:solidFill>
                  <a:schemeClr val="tx2"/>
                </a:solidFill>
                <a:latin typeface="+mj-lt"/>
                <a:ea typeface="+mj-ea"/>
                <a:cs typeface="+mj-cs"/>
              </a:rPr>
              <a:t>keer</a:t>
            </a:r>
            <a:r>
              <a:rPr lang="en-US" sz="4800" b="1" kern="1200" dirty="0">
                <a:solidFill>
                  <a:schemeClr val="tx2"/>
                </a:solidFill>
                <a:latin typeface="+mj-lt"/>
                <a:ea typeface="+mj-ea"/>
                <a:cs typeface="+mj-cs"/>
              </a:rPr>
              <a:t> </a:t>
            </a:r>
          </a:p>
        </p:txBody>
      </p:sp>
      <p:pic>
        <p:nvPicPr>
          <p:cNvPr id="4" name="Afbeelding 3" descr="Afbeelding met skiën, tekst, clipart, tekenfilm&#10;&#10;Automatisch gegenereerde beschrijving">
            <a:extLst>
              <a:ext uri="{FF2B5EF4-FFF2-40B4-BE49-F238E27FC236}">
                <a16:creationId xmlns:a16="http://schemas.microsoft.com/office/drawing/2014/main" id="{4916A1A9-D482-D11B-035D-3AC5D294A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40470" y="2788633"/>
            <a:ext cx="4141760" cy="2195133"/>
          </a:xfrm>
          <a:custGeom>
            <a:avLst/>
            <a:gdLst/>
            <a:ahLst/>
            <a:cxnLst/>
            <a:rect l="l" t="t" r="r" b="b"/>
            <a:pathLst>
              <a:path w="4141760" h="4377846">
                <a:moveTo>
                  <a:pt x="0" y="0"/>
                </a:moveTo>
                <a:lnTo>
                  <a:pt x="4141760" y="0"/>
                </a:lnTo>
                <a:lnTo>
                  <a:pt x="4141760" y="4377846"/>
                </a:lnTo>
                <a:lnTo>
                  <a:pt x="0" y="4377846"/>
                </a:lnTo>
                <a:close/>
              </a:path>
            </a:pathLst>
          </a:custGeom>
          <a:noFill/>
        </p:spPr>
      </p:pic>
      <p:grpSp>
        <p:nvGrpSpPr>
          <p:cNvPr id="33" name="Group 3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34" name="Freeform: Shape 3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2048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C2EFD-5E56-507A-1815-AC5B94AD5FCF}"/>
              </a:ext>
            </a:extLst>
          </p:cNvPr>
          <p:cNvSpPr>
            <a:spLocks noGrp="1"/>
          </p:cNvSpPr>
          <p:nvPr>
            <p:ph type="title"/>
          </p:nvPr>
        </p:nvSpPr>
        <p:spPr/>
        <p:txBody>
          <a:bodyPr/>
          <a:lstStyle/>
          <a:p>
            <a:r>
              <a:rPr lang="nl-NL" b="1" dirty="0">
                <a:solidFill>
                  <a:schemeClr val="accent2">
                    <a:lumMod val="60000"/>
                    <a:lumOff val="40000"/>
                  </a:schemeClr>
                </a:solidFill>
              </a:rPr>
              <a:t>Wat is een verklarende analyse?</a:t>
            </a:r>
            <a:br>
              <a:rPr lang="nl-NL" b="1" dirty="0">
                <a:solidFill>
                  <a:schemeClr val="accent2">
                    <a:lumMod val="60000"/>
                    <a:lumOff val="40000"/>
                  </a:schemeClr>
                </a:solidFill>
              </a:rPr>
            </a:br>
            <a:r>
              <a:rPr lang="nl-NL" b="1" dirty="0">
                <a:solidFill>
                  <a:schemeClr val="accent2">
                    <a:lumMod val="60000"/>
                    <a:lumOff val="40000"/>
                  </a:schemeClr>
                </a:solidFill>
              </a:rPr>
              <a:t>Meer dan een ingevuld schema…</a:t>
            </a:r>
            <a:r>
              <a:rPr lang="nl-NL" b="1" dirty="0"/>
              <a:t> 	</a:t>
            </a:r>
          </a:p>
        </p:txBody>
      </p:sp>
      <p:sp>
        <p:nvSpPr>
          <p:cNvPr id="3" name="Tijdelijke aanduiding voor inhoud 2">
            <a:extLst>
              <a:ext uri="{FF2B5EF4-FFF2-40B4-BE49-F238E27FC236}">
                <a16:creationId xmlns:a16="http://schemas.microsoft.com/office/drawing/2014/main" id="{345B4F96-8437-C35F-5C79-3DFA875F616C}"/>
              </a:ext>
            </a:extLst>
          </p:cNvPr>
          <p:cNvSpPr>
            <a:spLocks noGrp="1"/>
          </p:cNvSpPr>
          <p:nvPr>
            <p:ph idx="1"/>
          </p:nvPr>
        </p:nvSpPr>
        <p:spPr/>
        <p:txBody>
          <a:bodyPr>
            <a:normAutofit fontScale="92500" lnSpcReduction="10000"/>
          </a:bodyPr>
          <a:lstStyle/>
          <a:p>
            <a:pPr marL="0" indent="0">
              <a:buNone/>
            </a:pPr>
            <a:endParaRPr lang="nl-NL" dirty="0"/>
          </a:p>
          <a:p>
            <a:pPr marL="0" indent="0" algn="ctr">
              <a:buNone/>
            </a:pPr>
            <a:r>
              <a:rPr lang="nl-NL" sz="3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 verklarende analyse </a:t>
            </a:r>
            <a:r>
              <a:rPr lang="nl-NL" sz="3600" u="sng" dirty="0">
                <a:solidFill>
                  <a:srgbClr val="000000"/>
                </a:solidFill>
                <a:effectLst/>
                <a:latin typeface="Calibri" panose="020F0502020204030204" pitchFamily="34" charset="0"/>
                <a:ea typeface="Calibri" panose="020F0502020204030204" pitchFamily="34" charset="0"/>
                <a:cs typeface="Arial" panose="020B0604020202020204" pitchFamily="34" charset="0"/>
              </a:rPr>
              <a:t>verklaart </a:t>
            </a:r>
            <a:r>
              <a:rPr lang="nl-NL" sz="3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waardoor de problematiek, die in kaart is gebracht, is ontstaan, voortduurt of zelfs verslechtert en tegelijkertijd ook hoe verschillende factoren  juist op een positieve manier op elkaar kunnen inwerken</a:t>
            </a:r>
          </a:p>
          <a:p>
            <a:pPr marL="0" indent="0" algn="ctr">
              <a:buNone/>
            </a:pPr>
            <a:endParaRPr lang="nl-NL" sz="3600" dirty="0">
              <a:solidFill>
                <a:srgbClr val="000000"/>
              </a:solidFill>
              <a:latin typeface="Calibri" panose="020F0502020204030204" pitchFamily="34" charset="0"/>
              <a:cs typeface="Arial" panose="020B0604020202020204" pitchFamily="34" charset="0"/>
            </a:endParaRPr>
          </a:p>
          <a:p>
            <a:pPr marL="0" indent="0" algn="ctr">
              <a:buNone/>
            </a:pPr>
            <a:r>
              <a:rPr lang="nl-NL" sz="3600" dirty="0">
                <a:solidFill>
                  <a:srgbClr val="000000"/>
                </a:solidFill>
                <a:latin typeface="Calibri" panose="020F0502020204030204" pitchFamily="34" charset="0"/>
                <a:cs typeface="Arial" panose="020B0604020202020204" pitchFamily="34" charset="0"/>
              </a:rPr>
              <a:t>NB; </a:t>
            </a:r>
            <a:r>
              <a:rPr lang="nl-NL" sz="3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Een verklarende analyse wordt uitgevoerd door een ervaren gedragswetenschapper in samenwerking met ouders, de  jeugdige, hulpverleners en andere betrokkenen.</a:t>
            </a:r>
            <a:endParaRPr lang="nl-NL"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nl-NL" sz="3600" dirty="0"/>
          </a:p>
        </p:txBody>
      </p:sp>
      <p:pic>
        <p:nvPicPr>
          <p:cNvPr id="4" name="Afbeelding 3" descr="Afbeelding met skiën, tekst, clipart, tekenfilm&#10;&#10;Automatisch gegenereerde beschrijving">
            <a:extLst>
              <a:ext uri="{FF2B5EF4-FFF2-40B4-BE49-F238E27FC236}">
                <a16:creationId xmlns:a16="http://schemas.microsoft.com/office/drawing/2014/main" id="{F9541B4D-2459-4A85-DF59-FDF4666B83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8060" y="75565"/>
            <a:ext cx="3766436" cy="1994973"/>
          </a:xfrm>
          <a:prstGeom prst="rect">
            <a:avLst/>
          </a:prstGeom>
          <a:noFill/>
          <a:ln>
            <a:noFill/>
          </a:ln>
        </p:spPr>
      </p:pic>
    </p:spTree>
    <p:extLst>
      <p:ext uri="{BB962C8B-B14F-4D97-AF65-F5344CB8AC3E}">
        <p14:creationId xmlns:p14="http://schemas.microsoft.com/office/powerpoint/2010/main" val="126445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C2EFD-5E56-507A-1815-AC5B94AD5FCF}"/>
              </a:ext>
            </a:extLst>
          </p:cNvPr>
          <p:cNvSpPr>
            <a:spLocks noGrp="1"/>
          </p:cNvSpPr>
          <p:nvPr>
            <p:ph type="title"/>
          </p:nvPr>
        </p:nvSpPr>
        <p:spPr/>
        <p:txBody>
          <a:bodyPr>
            <a:normAutofit/>
          </a:bodyPr>
          <a:lstStyle/>
          <a:p>
            <a:r>
              <a:rPr lang="nl-NL" sz="3200" b="1" dirty="0">
                <a:solidFill>
                  <a:schemeClr val="accent2">
                    <a:lumMod val="60000"/>
                    <a:lumOff val="40000"/>
                  </a:schemeClr>
                </a:solidFill>
              </a:rPr>
              <a:t>Een gedeelde verklarende analyse</a:t>
            </a:r>
            <a:r>
              <a:rPr lang="nl-NL" sz="3200" b="1" dirty="0"/>
              <a:t> 	</a:t>
            </a:r>
          </a:p>
        </p:txBody>
      </p:sp>
      <p:sp>
        <p:nvSpPr>
          <p:cNvPr id="3" name="Tijdelijke aanduiding voor inhoud 2">
            <a:extLst>
              <a:ext uri="{FF2B5EF4-FFF2-40B4-BE49-F238E27FC236}">
                <a16:creationId xmlns:a16="http://schemas.microsoft.com/office/drawing/2014/main" id="{345B4F96-8437-C35F-5C79-3DFA875F616C}"/>
              </a:ext>
            </a:extLst>
          </p:cNvPr>
          <p:cNvSpPr>
            <a:spLocks noGrp="1"/>
          </p:cNvSpPr>
          <p:nvPr>
            <p:ph idx="1"/>
          </p:nvPr>
        </p:nvSpPr>
        <p:spPr/>
        <p:txBody>
          <a:bodyPr>
            <a:normAutofit/>
          </a:bodyPr>
          <a:lstStyle/>
          <a:p>
            <a:pPr>
              <a:buFontTx/>
              <a:buChar char="-"/>
            </a:pPr>
            <a:endParaRPr lang="nl-NL" dirty="0"/>
          </a:p>
          <a:p>
            <a:pPr>
              <a:buFontTx/>
              <a:buChar char="-"/>
            </a:pPr>
            <a:r>
              <a:rPr lang="nl-NL" sz="3200" dirty="0"/>
              <a:t>Vertrekt vanuit de hulpvraag van jeugdige en ouders</a:t>
            </a:r>
          </a:p>
          <a:p>
            <a:pPr>
              <a:buFontTx/>
              <a:buChar char="-"/>
            </a:pPr>
            <a:r>
              <a:rPr lang="nl-NL" sz="3200" dirty="0"/>
              <a:t>Óók van alle deelnemers en betrokkenen wordt de hulpvraag in kaart gebracht</a:t>
            </a:r>
          </a:p>
          <a:p>
            <a:pPr>
              <a:buFontTx/>
              <a:buChar char="-"/>
            </a:pPr>
            <a:r>
              <a:rPr lang="nl-NL" sz="3200" dirty="0"/>
              <a:t>Het streven is dat iedereen de analyse ‘deelt’ (dan wel onderschrijft). Herstel van vertrouwen is een belangrijk onderdeel!</a:t>
            </a:r>
          </a:p>
          <a:p>
            <a:pPr marL="0" indent="0" algn="ctr">
              <a:buNone/>
            </a:pPr>
            <a:endParaRPr lang="nl-NL"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nl-NL" sz="3600" dirty="0"/>
          </a:p>
        </p:txBody>
      </p:sp>
      <p:pic>
        <p:nvPicPr>
          <p:cNvPr id="4" name="Afbeelding 3" descr="Afbeelding met skiën, tekst, clipart, tekenfilm&#10;&#10;Automatisch gegenereerde beschrijving">
            <a:extLst>
              <a:ext uri="{FF2B5EF4-FFF2-40B4-BE49-F238E27FC236}">
                <a16:creationId xmlns:a16="http://schemas.microsoft.com/office/drawing/2014/main" id="{F9541B4D-2459-4A85-DF59-FDF4666B83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8060" y="75565"/>
            <a:ext cx="3766436" cy="1994973"/>
          </a:xfrm>
          <a:prstGeom prst="rect">
            <a:avLst/>
          </a:prstGeom>
          <a:noFill/>
          <a:ln>
            <a:noFill/>
          </a:ln>
        </p:spPr>
      </p:pic>
    </p:spTree>
    <p:extLst>
      <p:ext uri="{BB962C8B-B14F-4D97-AF65-F5344CB8AC3E}">
        <p14:creationId xmlns:p14="http://schemas.microsoft.com/office/powerpoint/2010/main" val="294623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C2EFD-5E56-507A-1815-AC5B94AD5FCF}"/>
              </a:ext>
            </a:extLst>
          </p:cNvPr>
          <p:cNvSpPr>
            <a:spLocks noGrp="1"/>
          </p:cNvSpPr>
          <p:nvPr>
            <p:ph type="title"/>
          </p:nvPr>
        </p:nvSpPr>
        <p:spPr/>
        <p:txBody>
          <a:bodyPr>
            <a:normAutofit/>
          </a:bodyPr>
          <a:lstStyle/>
          <a:p>
            <a:r>
              <a:rPr lang="nl-NL" sz="3200" b="1" dirty="0">
                <a:solidFill>
                  <a:schemeClr val="accent2">
                    <a:lumMod val="60000"/>
                    <a:lumOff val="40000"/>
                  </a:schemeClr>
                </a:solidFill>
              </a:rPr>
              <a:t>Doel van een Gedeelde Verklarende Analyse</a:t>
            </a:r>
            <a:r>
              <a:rPr lang="nl-NL" sz="3200" b="1" dirty="0"/>
              <a:t>	</a:t>
            </a:r>
          </a:p>
        </p:txBody>
      </p:sp>
      <p:sp>
        <p:nvSpPr>
          <p:cNvPr id="3" name="Tijdelijke aanduiding voor inhoud 2">
            <a:extLst>
              <a:ext uri="{FF2B5EF4-FFF2-40B4-BE49-F238E27FC236}">
                <a16:creationId xmlns:a16="http://schemas.microsoft.com/office/drawing/2014/main" id="{345B4F96-8437-C35F-5C79-3DFA875F616C}"/>
              </a:ext>
            </a:extLst>
          </p:cNvPr>
          <p:cNvSpPr>
            <a:spLocks noGrp="1"/>
          </p:cNvSpPr>
          <p:nvPr>
            <p:ph idx="1"/>
          </p:nvPr>
        </p:nvSpPr>
        <p:spPr/>
        <p:txBody>
          <a:bodyPr>
            <a:normAutofit/>
          </a:bodyPr>
          <a:lstStyle/>
          <a:p>
            <a:pPr>
              <a:buFontTx/>
              <a:buChar char="-"/>
            </a:pPr>
            <a:endParaRPr lang="nl-NL" dirty="0"/>
          </a:p>
          <a:p>
            <a:pPr marL="0" indent="0" algn="ctr">
              <a:buNone/>
            </a:pPr>
            <a:endParaRPr lang="nl-NL"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nl-NL" sz="3600" dirty="0"/>
              <a:t>Verklarend analyseren -&gt; </a:t>
            </a:r>
          </a:p>
          <a:p>
            <a:pPr marL="0" indent="0">
              <a:buNone/>
            </a:pPr>
            <a:r>
              <a:rPr lang="nl-NL" sz="3600" dirty="0"/>
              <a:t>Verklarende analyse: (schema, conclusie en advies) -&gt;</a:t>
            </a:r>
          </a:p>
          <a:p>
            <a:pPr marL="0" indent="0">
              <a:buNone/>
            </a:pPr>
            <a:r>
              <a:rPr lang="nl-NL" sz="3600" dirty="0"/>
              <a:t>Vervolgondersteuning tot de juiste richting gevonden is</a:t>
            </a:r>
          </a:p>
          <a:p>
            <a:pPr marL="0" indent="0" algn="ctr">
              <a:buNone/>
            </a:pPr>
            <a:endParaRPr lang="nl-NL" sz="3600" dirty="0"/>
          </a:p>
        </p:txBody>
      </p:sp>
      <p:pic>
        <p:nvPicPr>
          <p:cNvPr id="4" name="Afbeelding 3" descr="Afbeelding met skiën, tekst, clipart, tekenfilm&#10;&#10;Automatisch gegenereerde beschrijving">
            <a:extLst>
              <a:ext uri="{FF2B5EF4-FFF2-40B4-BE49-F238E27FC236}">
                <a16:creationId xmlns:a16="http://schemas.microsoft.com/office/drawing/2014/main" id="{F9541B4D-2459-4A85-DF59-FDF4666B83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8060" y="75565"/>
            <a:ext cx="3766436" cy="1994973"/>
          </a:xfrm>
          <a:prstGeom prst="rect">
            <a:avLst/>
          </a:prstGeom>
          <a:noFill/>
          <a:ln>
            <a:noFill/>
          </a:ln>
        </p:spPr>
      </p:pic>
    </p:spTree>
    <p:extLst>
      <p:ext uri="{BB962C8B-B14F-4D97-AF65-F5344CB8AC3E}">
        <p14:creationId xmlns:p14="http://schemas.microsoft.com/office/powerpoint/2010/main" val="426578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C2EFD-5E56-507A-1815-AC5B94AD5FCF}"/>
              </a:ext>
            </a:extLst>
          </p:cNvPr>
          <p:cNvSpPr>
            <a:spLocks noGrp="1"/>
          </p:cNvSpPr>
          <p:nvPr>
            <p:ph type="title"/>
          </p:nvPr>
        </p:nvSpPr>
        <p:spPr>
          <a:xfrm>
            <a:off x="255270" y="410269"/>
            <a:ext cx="10515600" cy="1325563"/>
          </a:xfrm>
        </p:spPr>
        <p:txBody>
          <a:bodyPr>
            <a:normAutofit/>
          </a:bodyPr>
          <a:lstStyle/>
          <a:p>
            <a:r>
              <a:rPr lang="nl-NL" sz="3200" b="1" dirty="0">
                <a:solidFill>
                  <a:schemeClr val="accent2">
                    <a:lumMod val="60000"/>
                    <a:lumOff val="40000"/>
                  </a:schemeClr>
                </a:solidFill>
              </a:rPr>
              <a:t>Wat levert een gedeelde verklarende analyse op?</a:t>
            </a:r>
            <a:r>
              <a:rPr lang="nl-NL" sz="3200" b="1" dirty="0"/>
              <a:t>	</a:t>
            </a:r>
          </a:p>
        </p:txBody>
      </p:sp>
      <p:sp>
        <p:nvSpPr>
          <p:cNvPr id="3" name="Tijdelijke aanduiding voor inhoud 2">
            <a:extLst>
              <a:ext uri="{FF2B5EF4-FFF2-40B4-BE49-F238E27FC236}">
                <a16:creationId xmlns:a16="http://schemas.microsoft.com/office/drawing/2014/main" id="{345B4F96-8437-C35F-5C79-3DFA875F616C}"/>
              </a:ext>
            </a:extLst>
          </p:cNvPr>
          <p:cNvSpPr>
            <a:spLocks noGrp="1"/>
          </p:cNvSpPr>
          <p:nvPr>
            <p:ph idx="1"/>
          </p:nvPr>
        </p:nvSpPr>
        <p:spPr>
          <a:xfrm>
            <a:off x="838200" y="2070536"/>
            <a:ext cx="10515600" cy="4351338"/>
          </a:xfrm>
        </p:spPr>
        <p:txBody>
          <a:bodyPr>
            <a:normAutofit lnSpcReduction="10000"/>
          </a:bodyPr>
          <a:lstStyle/>
          <a:p>
            <a:pPr marL="0" indent="0">
              <a:buNone/>
            </a:pPr>
            <a:r>
              <a:rPr lang="nl-NL" sz="2400" dirty="0">
                <a:effectLst/>
                <a:latin typeface="Calibri" panose="020F0502020204030204" pitchFamily="34" charset="0"/>
                <a:ea typeface="Times New Roman" panose="02020603050405020304" pitchFamily="18" charset="0"/>
                <a:cs typeface="Times New Roman" panose="02020603050405020304" pitchFamily="18" charset="0"/>
              </a:rPr>
              <a:t>Wanneer het lukt om stap voor stap vanuit het verhaal van ouders en jeugdige verder te bouwen naar een gedeelde verklarende analyse dan ontstaat er:</a:t>
            </a:r>
          </a:p>
          <a:p>
            <a:pPr marL="342900" lvl="0" indent="-342900">
              <a:buFont typeface="Calibri" panose="020F0502020204030204" pitchFamily="34" charset="0"/>
              <a:buChar char="-"/>
            </a:pPr>
            <a:r>
              <a:rPr lang="nl-NL" sz="2400" dirty="0">
                <a:effectLst/>
                <a:latin typeface="Calibri" panose="020F0502020204030204" pitchFamily="34" charset="0"/>
                <a:ea typeface="Times New Roman" panose="02020603050405020304" pitchFamily="18" charset="0"/>
                <a:cs typeface="Times New Roman" panose="02020603050405020304" pitchFamily="18" charset="0"/>
              </a:rPr>
              <a:t>Inzicht in de negatieve cirkel (verklaring hoe dit kind in deze omgeving met deze hulpverlening in deze problemen is geraakt)</a:t>
            </a:r>
          </a:p>
          <a:p>
            <a:pPr marL="342900" lvl="0" indent="-342900">
              <a:buFont typeface="Calibri" panose="020F0502020204030204" pitchFamily="34" charset="0"/>
              <a:buChar char="-"/>
            </a:pPr>
            <a:r>
              <a:rPr lang="nl-NL" sz="2400" dirty="0">
                <a:effectLst/>
                <a:latin typeface="Calibri" panose="020F0502020204030204" pitchFamily="34" charset="0"/>
                <a:ea typeface="Times New Roman" panose="02020603050405020304" pitchFamily="18" charset="0"/>
                <a:cs typeface="Times New Roman" panose="02020603050405020304" pitchFamily="18" charset="0"/>
              </a:rPr>
              <a:t>Inzicht in de positieve cirkel (welke positief gedrag kan dit kind laten en welke, voor hem optimale, omgeving heeft hij en zijn ouders of beroepsopvoeders nodig om dit te bereiken?)</a:t>
            </a:r>
          </a:p>
          <a:p>
            <a:pPr marL="342900" lvl="0" indent="-342900">
              <a:buFont typeface="Calibri" panose="020F0502020204030204" pitchFamily="34" charset="0"/>
              <a:buChar char="-"/>
            </a:pPr>
            <a:r>
              <a:rPr lang="nl-NL" sz="2400" dirty="0">
                <a:effectLst/>
                <a:latin typeface="Calibri" panose="020F0502020204030204" pitchFamily="34" charset="0"/>
                <a:ea typeface="Times New Roman" panose="02020603050405020304" pitchFamily="18" charset="0"/>
                <a:cs typeface="Times New Roman" panose="02020603050405020304" pitchFamily="18" charset="0"/>
              </a:rPr>
              <a:t>Een analyse waar je als jongere / ouder achter kunt staan en je je kind in herkent (gedeelde verklarende analyse)</a:t>
            </a:r>
          </a:p>
          <a:p>
            <a:pPr marL="342900" lvl="0" indent="-342900">
              <a:buFont typeface="Calibri" panose="020F0502020204030204" pitchFamily="34" charset="0"/>
              <a:buChar char="-"/>
            </a:pPr>
            <a:r>
              <a:rPr lang="nl-NL" sz="2400" dirty="0">
                <a:effectLst/>
                <a:latin typeface="Calibri" panose="020F0502020204030204" pitchFamily="34" charset="0"/>
                <a:ea typeface="Times New Roman" panose="02020603050405020304" pitchFamily="18" charset="0"/>
                <a:cs typeface="Times New Roman" panose="02020603050405020304" pitchFamily="18" charset="0"/>
              </a:rPr>
              <a:t>Een analyse die ook gedeeld wordt door de betrokken hulpverleners die bereid zijn om de volgende stap in te richten naar herstel en verbetering</a:t>
            </a:r>
          </a:p>
          <a:p>
            <a:pPr marL="342900" lvl="0" indent="-342900">
              <a:buFont typeface="Calibri" panose="020F0502020204030204" pitchFamily="34" charset="0"/>
              <a:buChar char="-"/>
            </a:pPr>
            <a:r>
              <a:rPr lang="nl-NL" sz="2400" dirty="0">
                <a:effectLst/>
                <a:latin typeface="Calibri" panose="020F0502020204030204" pitchFamily="34" charset="0"/>
                <a:ea typeface="Times New Roman" panose="02020603050405020304" pitchFamily="18" charset="0"/>
                <a:cs typeface="Times New Roman" panose="02020603050405020304" pitchFamily="18" charset="0"/>
              </a:rPr>
              <a:t>Terugkeer van een gedeeld perspectief</a:t>
            </a:r>
          </a:p>
          <a:p>
            <a:pPr marL="0" indent="0">
              <a:buNone/>
            </a:pPr>
            <a:endParaRPr lang="nl-NL" dirty="0"/>
          </a:p>
          <a:p>
            <a:pPr marL="0" indent="0" algn="ctr">
              <a:buNone/>
            </a:pPr>
            <a:endParaRPr lang="nl-NL"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3600" dirty="0"/>
          </a:p>
        </p:txBody>
      </p:sp>
      <p:pic>
        <p:nvPicPr>
          <p:cNvPr id="4" name="Afbeelding 3" descr="Afbeelding met skiën, tekst, clipart, tekenfilm&#10;&#10;Automatisch gegenereerde beschrijving">
            <a:extLst>
              <a:ext uri="{FF2B5EF4-FFF2-40B4-BE49-F238E27FC236}">
                <a16:creationId xmlns:a16="http://schemas.microsoft.com/office/drawing/2014/main" id="{F9541B4D-2459-4A85-DF59-FDF4666B83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8060" y="75565"/>
            <a:ext cx="3766436" cy="1994973"/>
          </a:xfrm>
          <a:prstGeom prst="rect">
            <a:avLst/>
          </a:prstGeom>
          <a:noFill/>
          <a:ln>
            <a:noFill/>
          </a:ln>
        </p:spPr>
      </p:pic>
    </p:spTree>
    <p:extLst>
      <p:ext uri="{BB962C8B-B14F-4D97-AF65-F5344CB8AC3E}">
        <p14:creationId xmlns:p14="http://schemas.microsoft.com/office/powerpoint/2010/main" val="227786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C2EFD-5E56-507A-1815-AC5B94AD5FCF}"/>
              </a:ext>
            </a:extLst>
          </p:cNvPr>
          <p:cNvSpPr>
            <a:spLocks noGrp="1"/>
          </p:cNvSpPr>
          <p:nvPr>
            <p:ph type="title"/>
          </p:nvPr>
        </p:nvSpPr>
        <p:spPr>
          <a:xfrm>
            <a:off x="255270" y="410269"/>
            <a:ext cx="10515600" cy="1325563"/>
          </a:xfrm>
        </p:spPr>
        <p:txBody>
          <a:bodyPr>
            <a:normAutofit fontScale="90000"/>
          </a:bodyPr>
          <a:lstStyle/>
          <a:p>
            <a:r>
              <a:rPr lang="nl-NL" sz="3200" b="1" dirty="0">
                <a:solidFill>
                  <a:schemeClr val="accent2">
                    <a:lumMod val="60000"/>
                    <a:lumOff val="40000"/>
                  </a:schemeClr>
                </a:solidFill>
              </a:rPr>
              <a:t>Verschil met beschrijvende diagnose, </a:t>
            </a:r>
            <a:br>
              <a:rPr lang="nl-NL" sz="3200" b="1" dirty="0">
                <a:solidFill>
                  <a:schemeClr val="accent2">
                    <a:lumMod val="60000"/>
                    <a:lumOff val="40000"/>
                  </a:schemeClr>
                </a:solidFill>
              </a:rPr>
            </a:br>
            <a:r>
              <a:rPr lang="nl-NL" sz="3200" b="1" dirty="0" err="1">
                <a:solidFill>
                  <a:schemeClr val="accent2">
                    <a:lumMod val="60000"/>
                    <a:lumOff val="40000"/>
                  </a:schemeClr>
                </a:solidFill>
              </a:rPr>
              <a:t>conclusie&amp;risicofactoren</a:t>
            </a:r>
            <a:r>
              <a:rPr lang="nl-NL" sz="3200" b="1" dirty="0">
                <a:solidFill>
                  <a:schemeClr val="accent2">
                    <a:lumMod val="60000"/>
                    <a:lumOff val="40000"/>
                  </a:schemeClr>
                </a:solidFill>
              </a:rPr>
              <a:t> door GI, </a:t>
            </a:r>
            <a:br>
              <a:rPr lang="nl-NL" sz="3200" b="1" dirty="0">
                <a:solidFill>
                  <a:schemeClr val="accent2">
                    <a:lumMod val="60000"/>
                    <a:lumOff val="40000"/>
                  </a:schemeClr>
                </a:solidFill>
              </a:rPr>
            </a:br>
            <a:r>
              <a:rPr lang="nl-NL" sz="3200" b="1" dirty="0" err="1">
                <a:solidFill>
                  <a:schemeClr val="accent2">
                    <a:lumMod val="60000"/>
                    <a:lumOff val="40000"/>
                  </a:schemeClr>
                </a:solidFill>
              </a:rPr>
              <a:t>intergraal</a:t>
            </a:r>
            <a:r>
              <a:rPr lang="nl-NL" sz="3200" b="1" dirty="0">
                <a:solidFill>
                  <a:schemeClr val="accent2">
                    <a:lumMod val="60000"/>
                    <a:lumOff val="40000"/>
                  </a:schemeClr>
                </a:solidFill>
              </a:rPr>
              <a:t> beeld, </a:t>
            </a:r>
            <a:r>
              <a:rPr lang="nl-NL" sz="3200" b="1" dirty="0" err="1">
                <a:solidFill>
                  <a:schemeClr val="accent2">
                    <a:lumMod val="60000"/>
                    <a:lumOff val="40000"/>
                  </a:schemeClr>
                </a:solidFill>
              </a:rPr>
              <a:t>etc</a:t>
            </a:r>
            <a:r>
              <a:rPr lang="nl-NL" sz="3200" b="1" dirty="0"/>
              <a:t>	</a:t>
            </a:r>
          </a:p>
        </p:txBody>
      </p:sp>
      <p:sp>
        <p:nvSpPr>
          <p:cNvPr id="3" name="Tijdelijke aanduiding voor inhoud 2">
            <a:extLst>
              <a:ext uri="{FF2B5EF4-FFF2-40B4-BE49-F238E27FC236}">
                <a16:creationId xmlns:a16="http://schemas.microsoft.com/office/drawing/2014/main" id="{345B4F96-8437-C35F-5C79-3DFA875F616C}"/>
              </a:ext>
            </a:extLst>
          </p:cNvPr>
          <p:cNvSpPr>
            <a:spLocks noGrp="1"/>
          </p:cNvSpPr>
          <p:nvPr>
            <p:ph idx="1"/>
          </p:nvPr>
        </p:nvSpPr>
        <p:spPr>
          <a:xfrm>
            <a:off x="838200" y="2070536"/>
            <a:ext cx="10515600" cy="4351338"/>
          </a:xfrm>
        </p:spPr>
        <p:txBody>
          <a:bodyPr>
            <a:normAutofit/>
          </a:bodyPr>
          <a:lstStyle/>
          <a:p>
            <a:pPr>
              <a:buFontTx/>
              <a:buChar char="-"/>
            </a:pPr>
            <a:r>
              <a:rPr lang="nl-NL" dirty="0"/>
              <a:t>Nog meer uitgaand van wat elke betrokkene zelf wil, gemotiveerd voor is</a:t>
            </a:r>
          </a:p>
          <a:p>
            <a:pPr>
              <a:buFontTx/>
              <a:buChar char="-"/>
            </a:pPr>
            <a:r>
              <a:rPr lang="nl-NL" dirty="0"/>
              <a:t>Ouders en kind worden nog meer ‘gehoord’</a:t>
            </a:r>
          </a:p>
          <a:p>
            <a:pPr>
              <a:buFontTx/>
              <a:buChar char="-"/>
            </a:pPr>
            <a:r>
              <a:rPr lang="nl-NL" dirty="0"/>
              <a:t>Het samen maken van een GVA is al een interventie op zich</a:t>
            </a:r>
          </a:p>
          <a:p>
            <a:pPr>
              <a:buFontTx/>
              <a:buChar char="-"/>
            </a:pPr>
            <a:r>
              <a:rPr lang="nl-NL" dirty="0"/>
              <a:t>Meestal kost een GVA </a:t>
            </a:r>
            <a:r>
              <a:rPr lang="nl-NL"/>
              <a:t>meerdere gesprekken: </a:t>
            </a:r>
            <a:r>
              <a:rPr lang="nl-NL" dirty="0"/>
              <a:t>‘proces’</a:t>
            </a:r>
          </a:p>
          <a:p>
            <a:pPr>
              <a:buFontTx/>
              <a:buChar char="-"/>
            </a:pPr>
            <a:r>
              <a:rPr lang="nl-NL" dirty="0"/>
              <a:t>De focus ligt op de interactiepatronen tussen alle betrokkenen. Dus ook het interactiepatroon waar de hulpverlening in zit. Hulpverlening staat niet buiten beschouwing</a:t>
            </a:r>
          </a:p>
          <a:p>
            <a:pPr>
              <a:buFontTx/>
              <a:buChar char="-"/>
            </a:pPr>
            <a:r>
              <a:rPr lang="nl-NL" dirty="0"/>
              <a:t>Het is bedoeld om van te leren: per casus, maar ook als jeugdveld</a:t>
            </a:r>
          </a:p>
          <a:p>
            <a:pPr marL="0" indent="0" algn="ctr">
              <a:buNone/>
            </a:pPr>
            <a:endParaRPr lang="nl-NL"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3600" dirty="0"/>
          </a:p>
        </p:txBody>
      </p:sp>
      <p:pic>
        <p:nvPicPr>
          <p:cNvPr id="4" name="Afbeelding 3" descr="Afbeelding met skiën, tekst, clipart, tekenfilm&#10;&#10;Automatisch gegenereerde beschrijving">
            <a:extLst>
              <a:ext uri="{FF2B5EF4-FFF2-40B4-BE49-F238E27FC236}">
                <a16:creationId xmlns:a16="http://schemas.microsoft.com/office/drawing/2014/main" id="{F9541B4D-2459-4A85-DF59-FDF4666B83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8060" y="75565"/>
            <a:ext cx="3766436" cy="1994973"/>
          </a:xfrm>
          <a:prstGeom prst="rect">
            <a:avLst/>
          </a:prstGeom>
          <a:noFill/>
          <a:ln>
            <a:noFill/>
          </a:ln>
        </p:spPr>
      </p:pic>
    </p:spTree>
    <p:extLst>
      <p:ext uri="{BB962C8B-B14F-4D97-AF65-F5344CB8AC3E}">
        <p14:creationId xmlns:p14="http://schemas.microsoft.com/office/powerpoint/2010/main" val="3153864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F18DCC8-F04D-76F9-1867-DE5E12F15E01}"/>
              </a:ext>
            </a:extLst>
          </p:cNvPr>
          <p:cNvSpPr>
            <a:spLocks noGrp="1"/>
          </p:cNvSpPr>
          <p:nvPr>
            <p:ph type="title"/>
          </p:nvPr>
        </p:nvSpPr>
        <p:spPr/>
        <p:txBody>
          <a:bodyPr/>
          <a:lstStyle/>
          <a:p>
            <a:endParaRPr lang="nl-NL"/>
          </a:p>
        </p:txBody>
      </p:sp>
      <p:sp>
        <p:nvSpPr>
          <p:cNvPr id="7" name="Tijdelijke aanduiding voor afbeelding 6">
            <a:extLst>
              <a:ext uri="{FF2B5EF4-FFF2-40B4-BE49-F238E27FC236}">
                <a16:creationId xmlns:a16="http://schemas.microsoft.com/office/drawing/2014/main" id="{5AD057A1-83A2-CFE7-0E38-5957EC6773FE}"/>
              </a:ext>
            </a:extLst>
          </p:cNvPr>
          <p:cNvSpPr>
            <a:spLocks noGrp="1"/>
          </p:cNvSpPr>
          <p:nvPr>
            <p:ph type="pic" idx="1"/>
          </p:nvPr>
        </p:nvSpPr>
        <p:spPr>
          <a:xfrm>
            <a:off x="7083424" y="3874015"/>
            <a:ext cx="4268788" cy="1994973"/>
          </a:xfrm>
        </p:spPr>
        <p:txBody>
          <a:bodyPr>
            <a:normAutofit/>
          </a:bodyPr>
          <a:lstStyle/>
          <a:p>
            <a:r>
              <a:rPr lang="nl-NL" sz="3600" dirty="0">
                <a:solidFill>
                  <a:schemeClr val="accent2"/>
                </a:solidFill>
              </a:rPr>
              <a:t>Het Model van Molendrift</a:t>
            </a:r>
          </a:p>
        </p:txBody>
      </p:sp>
      <p:sp>
        <p:nvSpPr>
          <p:cNvPr id="3" name="Tijdelijke aanduiding voor inhoud 2">
            <a:extLst>
              <a:ext uri="{FF2B5EF4-FFF2-40B4-BE49-F238E27FC236}">
                <a16:creationId xmlns:a16="http://schemas.microsoft.com/office/drawing/2014/main" id="{345B4F96-8437-C35F-5C79-3DFA875F616C}"/>
              </a:ext>
            </a:extLst>
          </p:cNvPr>
          <p:cNvSpPr>
            <a:spLocks noGrp="1"/>
          </p:cNvSpPr>
          <p:nvPr>
            <p:ph type="body" sz="half" idx="2"/>
          </p:nvPr>
        </p:nvSpPr>
        <p:spPr/>
        <p:txBody>
          <a:bodyPr>
            <a:normAutofit/>
          </a:bodyPr>
          <a:lstStyle/>
          <a:p>
            <a:pPr>
              <a:buFontTx/>
              <a:buChar char="-"/>
            </a:pPr>
            <a:endParaRPr lang="nl-NL" dirty="0"/>
          </a:p>
          <a:p>
            <a:pPr marL="0" indent="0">
              <a:buNone/>
            </a:pPr>
            <a:endParaRPr lang="nl-NL"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nl-NL" sz="3600" dirty="0"/>
          </a:p>
        </p:txBody>
      </p:sp>
      <p:pic>
        <p:nvPicPr>
          <p:cNvPr id="4" name="Afbeelding 3" descr="Afbeelding met skiën, tekst, clipart, tekenfilm&#10;&#10;Automatisch gegenereerde beschrijving">
            <a:extLst>
              <a:ext uri="{FF2B5EF4-FFF2-40B4-BE49-F238E27FC236}">
                <a16:creationId xmlns:a16="http://schemas.microsoft.com/office/drawing/2014/main" id="{F9541B4D-2459-4A85-DF59-FDF4666B83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8060" y="75565"/>
            <a:ext cx="3766436" cy="1994973"/>
          </a:xfrm>
          <a:prstGeom prst="rect">
            <a:avLst/>
          </a:prstGeom>
          <a:noFill/>
          <a:ln>
            <a:noFill/>
          </a:ln>
        </p:spPr>
      </p:pic>
      <p:pic>
        <p:nvPicPr>
          <p:cNvPr id="5" name="Afbeelding 4">
            <a:extLst>
              <a:ext uri="{FF2B5EF4-FFF2-40B4-BE49-F238E27FC236}">
                <a16:creationId xmlns:a16="http://schemas.microsoft.com/office/drawing/2014/main" id="{32A3C18C-CF60-E668-6C6E-BCF0EF7CB979}"/>
              </a:ext>
            </a:extLst>
          </p:cNvPr>
          <p:cNvPicPr>
            <a:picLocks noChangeAspect="1"/>
          </p:cNvPicPr>
          <p:nvPr/>
        </p:nvPicPr>
        <p:blipFill>
          <a:blip r:embed="rId4"/>
          <a:stretch>
            <a:fillRect/>
          </a:stretch>
        </p:blipFill>
        <p:spPr>
          <a:xfrm>
            <a:off x="989031" y="161488"/>
            <a:ext cx="5378398" cy="6456481"/>
          </a:xfrm>
          <a:prstGeom prst="rect">
            <a:avLst/>
          </a:prstGeom>
        </p:spPr>
      </p:pic>
    </p:spTree>
    <p:extLst>
      <p:ext uri="{BB962C8B-B14F-4D97-AF65-F5344CB8AC3E}">
        <p14:creationId xmlns:p14="http://schemas.microsoft.com/office/powerpoint/2010/main" val="48501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C28C8-4AAD-D560-CF15-AF4A995A31BD}"/>
              </a:ext>
            </a:extLst>
          </p:cNvPr>
          <p:cNvSpPr>
            <a:spLocks noGrp="1"/>
          </p:cNvSpPr>
          <p:nvPr>
            <p:ph type="title"/>
          </p:nvPr>
        </p:nvSpPr>
        <p:spPr>
          <a:xfrm>
            <a:off x="251459" y="345468"/>
            <a:ext cx="9672933" cy="1325563"/>
          </a:xfrm>
        </p:spPr>
        <p:txBody>
          <a:bodyPr>
            <a:normAutofit/>
          </a:bodyPr>
          <a:lstStyle/>
          <a:p>
            <a:r>
              <a:rPr lang="nl-NL" sz="3200" dirty="0"/>
              <a:t>     </a:t>
            </a:r>
            <a:r>
              <a:rPr lang="nl-NL" sz="3200" b="1" dirty="0">
                <a:solidFill>
                  <a:schemeClr val="accent2">
                    <a:lumMod val="60000"/>
                    <a:lumOff val="40000"/>
                  </a:schemeClr>
                </a:solidFill>
              </a:rPr>
              <a:t>Functie van de Gedeelde Verklarende Analyse </a:t>
            </a:r>
          </a:p>
        </p:txBody>
      </p:sp>
      <p:sp>
        <p:nvSpPr>
          <p:cNvPr id="3" name="Tijdelijke aanduiding voor inhoud 2">
            <a:extLst>
              <a:ext uri="{FF2B5EF4-FFF2-40B4-BE49-F238E27FC236}">
                <a16:creationId xmlns:a16="http://schemas.microsoft.com/office/drawing/2014/main" id="{A709981B-A02F-8234-A0FC-9D22790BB4CD}"/>
              </a:ext>
            </a:extLst>
          </p:cNvPr>
          <p:cNvSpPr>
            <a:spLocks noGrp="1"/>
          </p:cNvSpPr>
          <p:nvPr>
            <p:ph idx="1"/>
          </p:nvPr>
        </p:nvSpPr>
        <p:spPr/>
        <p:txBody>
          <a:bodyPr/>
          <a:lstStyle/>
          <a:p>
            <a:pPr marL="0" indent="0">
              <a:buNone/>
            </a:pPr>
            <a:endParaRPr lang="nl-NL" dirty="0"/>
          </a:p>
          <a:p>
            <a:pPr marL="0" indent="0">
              <a:buNone/>
            </a:pPr>
            <a:endParaRPr lang="nl-NL" dirty="0"/>
          </a:p>
          <a:p>
            <a:pPr marL="0" indent="0">
              <a:buNone/>
            </a:pPr>
            <a:r>
              <a:rPr lang="nl-NL" dirty="0"/>
              <a:t>Samen begrijpen van het </a:t>
            </a:r>
          </a:p>
          <a:p>
            <a:pPr marL="0" indent="0">
              <a:buNone/>
            </a:pPr>
            <a:r>
              <a:rPr lang="nl-NL" dirty="0"/>
              <a:t>functioneren van de jeugdige</a:t>
            </a:r>
          </a:p>
          <a:p>
            <a:pPr marL="0" indent="0">
              <a:buNone/>
            </a:pPr>
            <a:r>
              <a:rPr lang="nl-NL" dirty="0"/>
              <a:t>in relatie tot zijn omgeving</a:t>
            </a:r>
          </a:p>
          <a:p>
            <a:endParaRPr lang="nl-NL" dirty="0"/>
          </a:p>
          <a:p>
            <a:endParaRPr lang="nl-NL" dirty="0"/>
          </a:p>
        </p:txBody>
      </p:sp>
      <p:pic>
        <p:nvPicPr>
          <p:cNvPr id="4" name="Tijdelijke aanduiding voor inhoud 7">
            <a:extLst>
              <a:ext uri="{FF2B5EF4-FFF2-40B4-BE49-F238E27FC236}">
                <a16:creationId xmlns:a16="http://schemas.microsoft.com/office/drawing/2014/main" id="{41C633CB-4EAD-9F69-DF42-BC85E933307E}"/>
              </a:ext>
            </a:extLst>
          </p:cNvPr>
          <p:cNvPicPr>
            <a:picLocks noChangeAspect="1"/>
          </p:cNvPicPr>
          <p:nvPr/>
        </p:nvPicPr>
        <p:blipFill rotWithShape="1">
          <a:blip r:embed="rId2"/>
          <a:srcRect l="3454" t="27601" r="49387" b="19980"/>
          <a:stretch/>
        </p:blipFill>
        <p:spPr>
          <a:xfrm>
            <a:off x="5297215" y="1370450"/>
            <a:ext cx="3294885" cy="5261688"/>
          </a:xfrm>
          <a:prstGeom prst="rect">
            <a:avLst/>
          </a:prstGeom>
        </p:spPr>
      </p:pic>
      <p:pic>
        <p:nvPicPr>
          <p:cNvPr id="5" name="Afbeelding 4" descr="Afbeelding met skiën, tekst, clipart, tekenfilm&#10;&#10;Automatisch gegenereerde beschrijving">
            <a:extLst>
              <a:ext uri="{FF2B5EF4-FFF2-40B4-BE49-F238E27FC236}">
                <a16:creationId xmlns:a16="http://schemas.microsoft.com/office/drawing/2014/main" id="{E00F3485-C8A0-FBEF-CA18-98B01EECF7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7646" y="93413"/>
            <a:ext cx="3454354" cy="1829672"/>
          </a:xfrm>
          <a:prstGeom prst="rect">
            <a:avLst/>
          </a:prstGeom>
          <a:noFill/>
          <a:ln>
            <a:noFill/>
          </a:ln>
        </p:spPr>
      </p:pic>
      <p:pic>
        <p:nvPicPr>
          <p:cNvPr id="6" name="Afbeelding 5">
            <a:extLst>
              <a:ext uri="{FF2B5EF4-FFF2-40B4-BE49-F238E27FC236}">
                <a16:creationId xmlns:a16="http://schemas.microsoft.com/office/drawing/2014/main" id="{405003EA-0F08-A72D-A63F-543CFD84B686}"/>
              </a:ext>
            </a:extLst>
          </p:cNvPr>
          <p:cNvPicPr>
            <a:picLocks noChangeAspect="1"/>
          </p:cNvPicPr>
          <p:nvPr/>
        </p:nvPicPr>
        <p:blipFill>
          <a:blip r:embed="rId4"/>
          <a:stretch>
            <a:fillRect/>
          </a:stretch>
        </p:blipFill>
        <p:spPr>
          <a:xfrm>
            <a:off x="11590020" y="5667630"/>
            <a:ext cx="451142" cy="1053715"/>
          </a:xfrm>
          <a:prstGeom prst="rect">
            <a:avLst/>
          </a:prstGeom>
        </p:spPr>
      </p:pic>
    </p:spTree>
    <p:extLst>
      <p:ext uri="{BB962C8B-B14F-4D97-AF65-F5344CB8AC3E}">
        <p14:creationId xmlns:p14="http://schemas.microsoft.com/office/powerpoint/2010/main" val="399474559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1161</Words>
  <Application>Microsoft Office PowerPoint</Application>
  <PresentationFormat>Breedbeeld</PresentationFormat>
  <Paragraphs>105</Paragraphs>
  <Slides>20</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Calibri</vt:lpstr>
      <vt:lpstr>Calibri Light</vt:lpstr>
      <vt:lpstr>Helvetica</vt:lpstr>
      <vt:lpstr>Kantoorthema</vt:lpstr>
      <vt:lpstr>Webinar  Gedeelde Verklarende Analyse</vt:lpstr>
      <vt:lpstr>Agenda  </vt:lpstr>
      <vt:lpstr>Wat is een verklarende analyse? Meer dan een ingevuld schema…  </vt:lpstr>
      <vt:lpstr>Een gedeelde verklarende analyse  </vt:lpstr>
      <vt:lpstr>Doel van een Gedeelde Verklarende Analyse </vt:lpstr>
      <vt:lpstr>Wat levert een gedeelde verklarende analyse op? </vt:lpstr>
      <vt:lpstr>Verschil met beschrijvende diagnose,  conclusie&amp;risicofactoren door GI,  intergraal beeld, etc </vt:lpstr>
      <vt:lpstr>PowerPoint-presentatie</vt:lpstr>
      <vt:lpstr>     Functie van de Gedeelde Verklarende Analyse </vt:lpstr>
      <vt:lpstr>PowerPoint-presentatie</vt:lpstr>
      <vt:lpstr>PowerPoint-presentatie</vt:lpstr>
      <vt:lpstr>            Beoogd vervolg: Samen beslissen </vt:lpstr>
      <vt:lpstr>PowerPoint-presentatie</vt:lpstr>
      <vt:lpstr>Een gedeelde verklarende analyse vraagt:</vt:lpstr>
      <vt:lpstr>Beoogde effecten</vt:lpstr>
      <vt:lpstr>Wat bleek in de praktijk bij  vastlopende casuïstiek?</vt:lpstr>
      <vt:lpstr>De meerwaarde die deelnemende hulpverleners aangaven-&gt;</vt:lpstr>
      <vt:lpstr>Een greep uit belemmerende factoren</vt:lpstr>
      <vt:lpstr>vragen </vt:lpstr>
      <vt:lpstr>Dank voor de aandacht en tot de volgende keer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Verklarende Analyse</dc:title>
  <dc:creator>Sabrine Zanou</dc:creator>
  <cp:lastModifiedBy>Sabrine Zanou</cp:lastModifiedBy>
  <cp:revision>6</cp:revision>
  <dcterms:created xsi:type="dcterms:W3CDTF">2024-09-13T07:22:07Z</dcterms:created>
  <dcterms:modified xsi:type="dcterms:W3CDTF">2024-10-22T12:55:57Z</dcterms:modified>
</cp:coreProperties>
</file>