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sldIdLst>
    <p:sldId id="262" r:id="rId2"/>
    <p:sldId id="265" r:id="rId3"/>
    <p:sldId id="614" r:id="rId4"/>
    <p:sldId id="615" r:id="rId5"/>
    <p:sldId id="616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5E9149-9557-EFD2-2F9C-F3CAB3A92FD9}" name="Pollmann, Christine" initials="CP" userId="S::C.Pollmann@amsterdam.nl::9bfb4a9a-5bee-4df7-ae50-ffc50a611884" providerId="AD"/>
  <p188:author id="{B58EB98A-987E-9BC8-2587-7A3B2F720FEB}" name="Breur, Jalyssa" initials="JB" userId="S::J.C.Breur@amsterdam.nl::51b62d13-c005-4b3d-a550-3899b74cf92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8"/>
    <p:restoredTop sz="96281"/>
  </p:normalViewPr>
  <p:slideViewPr>
    <p:cSldViewPr snapToGrid="0" snapToObjects="1">
      <p:cViewPr varScale="1">
        <p:scale>
          <a:sx n="127" d="100"/>
          <a:sy n="127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37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2A1FF-F8CF-BF41-B78A-28CE893A24ED}" type="datetimeFigureOut">
              <a:rPr lang="nl-NL" smtClean="0"/>
              <a:t>21-03-2024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DA414-E7C9-B345-8961-423A2C1C4C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171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406E10F9-80F2-68CF-DD84-2E95AD5B8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B2D799D-5B29-9503-12D2-D5920F126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15542" y="1968500"/>
            <a:ext cx="6841351" cy="2387600"/>
          </a:xfrm>
        </p:spPr>
        <p:txBody>
          <a:bodyPr anchor="b">
            <a:normAutofit/>
          </a:bodyPr>
          <a:lstStyle>
            <a:lvl1pPr algn="l">
              <a:defRPr sz="5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B110C50-C5F5-7467-9171-8EAFF68C7A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5542" y="4442620"/>
            <a:ext cx="6052458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  <p:sp>
        <p:nvSpPr>
          <p:cNvPr id="10" name="Tijdelijke aanduiding voor datum 9">
            <a:extLst>
              <a:ext uri="{FF2B5EF4-FFF2-40B4-BE49-F238E27FC236}">
                <a16:creationId xmlns:a16="http://schemas.microsoft.com/office/drawing/2014/main" id="{6D7FF06B-4874-5B2C-BA25-5F7BDCC0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6CB7EF-4DED-DA4B-867C-20488772459D}" type="datetime1">
              <a:rPr lang="nl-NL" smtClean="0"/>
              <a:t>21-03-2024</a:t>
            </a:fld>
            <a:endParaRPr lang="nl-NL"/>
          </a:p>
        </p:txBody>
      </p:sp>
      <p:sp>
        <p:nvSpPr>
          <p:cNvPr id="11" name="Tijdelijke aanduiding voor voettekst 10">
            <a:extLst>
              <a:ext uri="{FF2B5EF4-FFF2-40B4-BE49-F238E27FC236}">
                <a16:creationId xmlns:a16="http://schemas.microsoft.com/office/drawing/2014/main" id="{DBC11633-266B-DAF5-6A13-5B070880A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Verbinding sessie MOBW &amp; RET’s</a:t>
            </a:r>
          </a:p>
        </p:txBody>
      </p:sp>
      <p:sp>
        <p:nvSpPr>
          <p:cNvPr id="12" name="Tijdelijke aanduiding voor dianummer 11">
            <a:extLst>
              <a:ext uri="{FF2B5EF4-FFF2-40B4-BE49-F238E27FC236}">
                <a16:creationId xmlns:a16="http://schemas.microsoft.com/office/drawing/2014/main" id="{65758FE1-E633-81C5-A9CE-FB6A99CFD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157D362-9D7F-254C-B174-DEFBE4DE913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25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326A15B8-7757-E8D7-FB69-16EC53680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047ADE8-E25A-DF6C-8903-FC0AA3F92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6A8630-119B-E15E-FAE5-2FA699F3F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69B312-D73B-2230-1F52-F0C68DF854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875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1F50550-3C52-3744-BAAE-EBC939E12023}" type="datetime1">
              <a:rPr lang="nl-NL" smtClean="0"/>
              <a:t>21-03-2024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D04DF6-9A9B-6FE6-517B-4FA9F2DFF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dirty="0"/>
              <a:t>Verbinding sessie MOBW &amp; RET’s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5777D4-4747-7E16-9EE8-01E099568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12198" y="6499565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157D362-9D7F-254C-B174-DEFBE4DE913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561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326A15B8-7757-E8D7-FB69-16EC53680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047ADE8-E25A-DF6C-8903-FC0AA3F92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69B312-D73B-2230-1F52-F0C68DF854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875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529AB34-02DD-7D41-B02F-98C8D0EC722B}" type="datetime1">
              <a:rPr lang="nl-NL" smtClean="0"/>
              <a:t>21-03-2024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D04DF6-9A9B-6FE6-517B-4FA9F2DFF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dirty="0"/>
              <a:t>Verbinding sessie MOBW &amp; RET’s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5777D4-4747-7E16-9EE8-01E099568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12198" y="6499565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157D362-9D7F-254C-B174-DEFBE4DE913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16D660BA-0883-0AE4-3AE5-F1AC5BF852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0" name="Tijdelijke aanduiding voor inhoud 3">
            <a:extLst>
              <a:ext uri="{FF2B5EF4-FFF2-40B4-BE49-F238E27FC236}">
                <a16:creationId xmlns:a16="http://schemas.microsoft.com/office/drawing/2014/main" id="{E134775C-6211-633A-C5F2-4598C93ABA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7106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EF64225-4EDC-342F-DD2D-1CC00590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EF851A-6BAB-B701-5857-ABBB22810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2B5D22-5914-B8F6-C672-A19067A741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807C-AAE0-A942-9BD3-EC90181BE5CB}" type="datetime1">
              <a:rPr lang="nl-NL" smtClean="0"/>
              <a:t>21-03-2024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3812C21-BA2E-970A-88A0-C07A6D969E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276487-08F7-3AB6-BDE8-CE0ED8C57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7D362-9D7F-254C-B174-DEFBE4DE9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577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243306"/>
              </p:ext>
            </p:extLst>
          </p:nvPr>
        </p:nvGraphicFramePr>
        <p:xfrm>
          <a:off x="3389686" y="4560352"/>
          <a:ext cx="6770313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0313">
                  <a:extLst>
                    <a:ext uri="{9D8B030D-6E8A-4147-A177-3AD203B41FA5}">
                      <a16:colId xmlns:a16="http://schemas.microsoft.com/office/drawing/2014/main" val="524464776"/>
                    </a:ext>
                  </a:extLst>
                </a:gridCol>
              </a:tblGrid>
              <a:tr h="1188136">
                <a:tc>
                  <a:txBody>
                    <a:bodyPr/>
                    <a:lstStyle/>
                    <a:p>
                      <a:r>
                        <a:rPr lang="nl-NL" dirty="0"/>
                        <a:t>“Menukaart”</a:t>
                      </a:r>
                    </a:p>
                    <a:p>
                      <a:endParaRPr lang="nl-NL" dirty="0"/>
                    </a:p>
                    <a:p>
                      <a:r>
                        <a:rPr lang="nl-NL" dirty="0"/>
                        <a:t>Wat is er te halen op de functies </a:t>
                      </a:r>
                      <a:r>
                        <a:rPr lang="nl-NL" dirty="0" err="1"/>
                        <a:t>consult&amp;advies</a:t>
                      </a:r>
                      <a:r>
                        <a:rPr lang="nl-NL" dirty="0"/>
                        <a:t>,</a:t>
                      </a:r>
                      <a:r>
                        <a:rPr lang="nl-NL" baseline="0" dirty="0"/>
                        <a:t> organiseren van zorg en kennisontwikkeling</a:t>
                      </a:r>
                    </a:p>
                    <a:p>
                      <a:r>
                        <a:rPr lang="nl-NL" baseline="0" dirty="0"/>
                        <a:t>Versie 15-3-2024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182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07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FBD5A4-5A6B-3826-9C8C-3FB42EA4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>
                <a:latin typeface="+mj-lt"/>
              </a:rPr>
              <a:t>Ik zoek mensen met kennis en ervaring</a:t>
            </a:r>
            <a:br>
              <a:rPr lang="nl-NL" sz="2800" b="1" dirty="0">
                <a:latin typeface="+mj-lt"/>
              </a:rPr>
            </a:br>
            <a:endParaRPr lang="nl-NL" sz="2800" b="1" dirty="0">
              <a:latin typeface="+mj-l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7A8A67-3557-8015-D774-9E3F96A33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+mj-lt"/>
              </a:rPr>
              <a:t>Breed aanbod experts, gefaciliteerd door BEN-NH</a:t>
            </a:r>
          </a:p>
          <a:p>
            <a:r>
              <a:rPr lang="nl-NL" dirty="0">
                <a:latin typeface="+mj-lt"/>
              </a:rPr>
              <a:t>Adviesgroep Bovenregionaal Expertisenetwerk Jeugd Noord Holland </a:t>
            </a:r>
          </a:p>
          <a:p>
            <a:r>
              <a:rPr lang="nl-NL" dirty="0">
                <a:latin typeface="+mj-lt"/>
              </a:rPr>
              <a:t>Meedenkkracht op casuïstiek</a:t>
            </a:r>
          </a:p>
          <a:p>
            <a:r>
              <a:rPr lang="nl-NL" dirty="0">
                <a:latin typeface="+mj-lt"/>
              </a:rPr>
              <a:t>Meedenkkracht op strategie zorglandschap</a:t>
            </a:r>
          </a:p>
          <a:p>
            <a:r>
              <a:rPr lang="nl-NL" dirty="0">
                <a:latin typeface="+mj-lt"/>
              </a:rPr>
              <a:t>Inzet procesversneller voor ondersteuning procesregie</a:t>
            </a:r>
          </a:p>
          <a:p>
            <a:r>
              <a:rPr lang="nl-NL" dirty="0">
                <a:latin typeface="+mj-lt"/>
              </a:rPr>
              <a:t>K-EET- eetstoornissen netwerk</a:t>
            </a:r>
          </a:p>
          <a:p>
            <a:r>
              <a:rPr lang="nl-NL" dirty="0">
                <a:latin typeface="+mj-lt"/>
              </a:rPr>
              <a:t>via Thuis voor </a:t>
            </a:r>
            <a:r>
              <a:rPr lang="nl-NL" dirty="0" err="1">
                <a:latin typeface="+mj-lt"/>
              </a:rPr>
              <a:t>Noordje</a:t>
            </a:r>
            <a:r>
              <a:rPr lang="nl-NL" dirty="0">
                <a:latin typeface="+mj-lt"/>
              </a:rPr>
              <a:t>: Een Doorbraakteam op bestuurlijk Uitvoeringsniveau Noord Holland</a:t>
            </a:r>
          </a:p>
          <a:p>
            <a:endParaRPr lang="nl-NL" dirty="0">
              <a:latin typeface="+mj-lt"/>
            </a:endParaRPr>
          </a:p>
          <a:p>
            <a:pPr marL="0" indent="0">
              <a:buNone/>
            </a:pPr>
            <a:endParaRPr lang="nl-NL" dirty="0">
              <a:latin typeface="+mj-lt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9F51D4-2E13-D977-58E9-DEFFBFC6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Maart 2024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F6556F-12F1-49F3-71AB-2253EA40B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b="1" dirty="0"/>
              <a:t>functie Consultatie en advies</a:t>
            </a:r>
          </a:p>
          <a:p>
            <a:r>
              <a:rPr lang="nl-NL" dirty="0"/>
              <a:t>BEN-NH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0EB13F-69BA-011B-2A1D-B5DCA91B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D362-9D7F-254C-B174-DEFBE4DE9135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161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15ADFE-95BA-3759-4CA2-4E6B2F38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674" y="256265"/>
            <a:ext cx="10614126" cy="1434423"/>
          </a:xfrm>
        </p:spPr>
        <p:txBody>
          <a:bodyPr>
            <a:normAutofit fontScale="90000"/>
          </a:bodyPr>
          <a:lstStyle/>
          <a:p>
            <a:br>
              <a:rPr lang="nl-NL" dirty="0">
                <a:latin typeface="+mj-lt"/>
              </a:rPr>
            </a:br>
            <a:r>
              <a:rPr lang="nl-NL" sz="3100" b="1" dirty="0">
                <a:latin typeface="+mj-lt"/>
              </a:rPr>
              <a:t>Ik zoek p</a:t>
            </a:r>
            <a:r>
              <a:rPr lang="nl-NL" sz="3100" b="1" dirty="0"/>
              <a:t>rojectbudget maatwerk complexe casuïstiek, innovatiebudget </a:t>
            </a:r>
            <a:br>
              <a:rPr lang="nl-NL" sz="3100" b="1" dirty="0"/>
            </a:br>
            <a:r>
              <a:rPr lang="nl-NL" sz="2200" b="1" i="1" dirty="0"/>
              <a:t>In lijn met Thuis voor </a:t>
            </a:r>
            <a:r>
              <a:rPr lang="nl-NL" sz="2200" b="1" i="1" dirty="0" err="1"/>
              <a:t>Noordje</a:t>
            </a:r>
            <a:r>
              <a:rPr lang="nl-NL" sz="2200" b="1" i="1" dirty="0"/>
              <a:t>, de Regionaal Expertteams, </a:t>
            </a:r>
            <a:r>
              <a:rPr lang="nl-NL" sz="2200" b="1" i="1" dirty="0" err="1"/>
              <a:t>StroomOp</a:t>
            </a:r>
            <a:r>
              <a:rPr lang="nl-NL" sz="2200" b="1" i="1" dirty="0"/>
              <a:t>, </a:t>
            </a:r>
            <a:r>
              <a:rPr lang="nl-NL" sz="2200" b="1" i="1" dirty="0" err="1"/>
              <a:t>Ketenbreed</a:t>
            </a:r>
            <a:r>
              <a:rPr lang="nl-NL" sz="2200" b="1" i="1" dirty="0"/>
              <a:t> Leren </a:t>
            </a:r>
            <a:br>
              <a:rPr lang="nl-NL" sz="3100" b="1" dirty="0"/>
            </a:b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8F90BC-299E-2771-9BB8-ADD30A6C4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699"/>
            <a:ext cx="10515600" cy="47092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l-NL" dirty="0">
              <a:latin typeface="+mj-lt"/>
            </a:endParaRPr>
          </a:p>
          <a:p>
            <a:r>
              <a:rPr lang="nl-NL" dirty="0">
                <a:latin typeface="+mj-lt"/>
              </a:rPr>
              <a:t>Ondersteunend aan visie Thuis voor </a:t>
            </a:r>
            <a:r>
              <a:rPr lang="nl-NL" dirty="0" err="1">
                <a:latin typeface="+mj-lt"/>
              </a:rPr>
              <a:t>Noordje</a:t>
            </a:r>
            <a:endParaRPr lang="nl-NL" dirty="0">
              <a:latin typeface="+mj-lt"/>
            </a:endParaRPr>
          </a:p>
          <a:p>
            <a:r>
              <a:rPr lang="nl-NL" dirty="0">
                <a:latin typeface="+mj-lt"/>
              </a:rPr>
              <a:t>Afgestemd met Regionaal Expertteam(s)</a:t>
            </a:r>
          </a:p>
          <a:p>
            <a:r>
              <a:rPr lang="nl-NL" dirty="0">
                <a:latin typeface="+mj-lt"/>
              </a:rPr>
              <a:t>Inzet en stimulering gebruik verklarende analyse</a:t>
            </a:r>
          </a:p>
          <a:p>
            <a:r>
              <a:rPr lang="nl-NL" dirty="0">
                <a:latin typeface="+mj-lt"/>
              </a:rPr>
              <a:t>Onvoorwaardelijk wonen, financiering overbrugging en extra ondersteuning bij de start van Kleinschalige woonvoorzieningen als alternatief voor gesloten jeugdhulp</a:t>
            </a:r>
          </a:p>
          <a:p>
            <a:r>
              <a:rPr lang="nl-NL" dirty="0">
                <a:latin typeface="+mj-lt"/>
              </a:rPr>
              <a:t>Bijdrage aan maatwerk, bijvoorbeeld als alternatief voor doorplaatsen</a:t>
            </a:r>
          </a:p>
          <a:p>
            <a:r>
              <a:rPr lang="nl-NL" dirty="0">
                <a:latin typeface="+mj-lt"/>
              </a:rPr>
              <a:t>Leren en ontwikkelen van netwerk in de regio</a:t>
            </a:r>
          </a:p>
          <a:p>
            <a:r>
              <a:rPr lang="nl-NL" dirty="0">
                <a:latin typeface="+mj-lt"/>
              </a:rPr>
              <a:t>Praktijkonderzoek verbetering kwaliteit jeugdhulp met verblijf</a:t>
            </a:r>
          </a:p>
          <a:p>
            <a:r>
              <a:rPr lang="nl-NL" dirty="0">
                <a:latin typeface="+mj-lt"/>
              </a:rPr>
              <a:t>Inzet ambulante ondersteuning op locatie</a:t>
            </a:r>
          </a:p>
          <a:p>
            <a:r>
              <a:rPr lang="nl-NL" dirty="0">
                <a:latin typeface="+mj-lt"/>
              </a:rPr>
              <a:t>Verbinden van bestaande netwerken (Zorgkantoren, MOBW, Volwassen GGZ, Jonge Kind-IMH, Forensische zorg, Crisisdiensten).</a:t>
            </a:r>
          </a:p>
          <a:p>
            <a:endParaRPr lang="nl-NL" dirty="0">
              <a:latin typeface="+mj-lt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29D14D-0794-EDB2-07E4-853141C0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Maart 2024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B3168E-FA71-4972-9EE9-30CB86F4C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b="1" dirty="0"/>
              <a:t>functie Organiseren van hulp</a:t>
            </a:r>
            <a:br>
              <a:rPr lang="nl-NL" b="1" dirty="0"/>
            </a:br>
            <a:r>
              <a:rPr lang="nl-NL" dirty="0"/>
              <a:t>BEN-NH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1448ED-95E8-A2D5-484D-940DDDED3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D362-9D7F-254C-B174-DEFBE4DE9135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0728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4E928A-D102-3E4D-905C-1928B85FE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772"/>
            <a:ext cx="10515600" cy="932251"/>
          </a:xfrm>
        </p:spPr>
        <p:txBody>
          <a:bodyPr>
            <a:normAutofit fontScale="90000"/>
          </a:bodyPr>
          <a:lstStyle/>
          <a:p>
            <a:r>
              <a:rPr lang="nl-NL" sz="3100" b="1" dirty="0"/>
              <a:t>Op welke kennisontwikkeling kunnen we aanhaken? </a:t>
            </a:r>
            <a:br>
              <a:rPr lang="nl-NL" sz="3100" b="1" dirty="0"/>
            </a:br>
            <a:br>
              <a:rPr lang="nl-NL" sz="2800" b="1" dirty="0"/>
            </a:br>
            <a:endParaRPr lang="nl-NL" sz="2800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DBEE79-854F-136C-2E48-C73DFD2E5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3302"/>
            <a:ext cx="10515600" cy="5195190"/>
          </a:xfrm>
        </p:spPr>
        <p:txBody>
          <a:bodyPr>
            <a:normAutofit fontScale="62500" lnSpcReduction="20000"/>
          </a:bodyPr>
          <a:lstStyle/>
          <a:p>
            <a:r>
              <a:rPr lang="nl-NL" dirty="0">
                <a:latin typeface="+mj-lt"/>
              </a:rPr>
              <a:t>Regionaal Expertteams, intervisie en uniforme rapportage en analyse casuïstiek (RET monitor) </a:t>
            </a:r>
          </a:p>
          <a:p>
            <a:r>
              <a:rPr lang="nl-NL" dirty="0">
                <a:latin typeface="+mj-lt"/>
              </a:rPr>
              <a:t>Scholing &amp; Supervisie Verklarende Analyse </a:t>
            </a:r>
          </a:p>
          <a:p>
            <a:r>
              <a:rPr lang="nl-NL" dirty="0">
                <a:latin typeface="+mj-lt"/>
              </a:rPr>
              <a:t>Begeleide intervisie gedragswetenschappers en teamleiders kleinschalige woonvoorzieningen NH (</a:t>
            </a:r>
            <a:r>
              <a:rPr lang="nl-NL" dirty="0" err="1">
                <a:latin typeface="+mj-lt"/>
              </a:rPr>
              <a:t>KWV’s</a:t>
            </a:r>
            <a:r>
              <a:rPr lang="nl-NL" dirty="0">
                <a:latin typeface="+mj-lt"/>
              </a:rPr>
              <a:t>)</a:t>
            </a:r>
          </a:p>
          <a:p>
            <a:r>
              <a:rPr lang="nl-NL" dirty="0">
                <a:latin typeface="+mj-lt"/>
              </a:rPr>
              <a:t>Evaluatieonderzoek </a:t>
            </a:r>
            <a:r>
              <a:rPr lang="nl-NL" dirty="0" err="1">
                <a:latin typeface="+mj-lt"/>
              </a:rPr>
              <a:t>KWV’s</a:t>
            </a:r>
            <a:r>
              <a:rPr lang="nl-NL" dirty="0">
                <a:latin typeface="+mj-lt"/>
              </a:rPr>
              <a:t> NH</a:t>
            </a:r>
          </a:p>
          <a:p>
            <a:r>
              <a:rPr lang="nl-NL" dirty="0" err="1">
                <a:latin typeface="+mj-lt"/>
              </a:rPr>
              <a:t>Onderzoeksanalyse</a:t>
            </a:r>
            <a:r>
              <a:rPr lang="nl-NL" dirty="0">
                <a:latin typeface="+mj-lt"/>
              </a:rPr>
              <a:t> één-op-één plaatsingen jeugdigen NH</a:t>
            </a:r>
          </a:p>
          <a:p>
            <a:r>
              <a:rPr lang="nl-NL" dirty="0">
                <a:latin typeface="+mj-lt"/>
              </a:rPr>
              <a:t>Rode-casuïstiek-draden: 5 doelgroepen BEN/</a:t>
            </a:r>
            <a:r>
              <a:rPr lang="nl-NL" dirty="0" err="1">
                <a:latin typeface="+mj-lt"/>
              </a:rPr>
              <a:t>Noordje</a:t>
            </a:r>
            <a:r>
              <a:rPr lang="nl-NL" dirty="0">
                <a:latin typeface="+mj-lt"/>
              </a:rPr>
              <a:t>/K-EET reflectiesessies  </a:t>
            </a:r>
          </a:p>
          <a:p>
            <a:r>
              <a:rPr lang="nl-NL" dirty="0">
                <a:latin typeface="+mj-lt"/>
              </a:rPr>
              <a:t>Versterken van De Stem van </a:t>
            </a:r>
            <a:r>
              <a:rPr lang="nl-NL" dirty="0" err="1">
                <a:latin typeface="+mj-lt"/>
              </a:rPr>
              <a:t>Noordje</a:t>
            </a:r>
            <a:r>
              <a:rPr lang="nl-NL" dirty="0">
                <a:latin typeface="+mj-lt"/>
              </a:rPr>
              <a:t>, Community Ervaringsdeskundigheid (i.o.) Noord Holland</a:t>
            </a:r>
          </a:p>
          <a:p>
            <a:r>
              <a:rPr lang="nl-NL" dirty="0">
                <a:latin typeface="+mj-lt"/>
              </a:rPr>
              <a:t>Forensisch Netwerk, Jonge kind, </a:t>
            </a:r>
            <a:r>
              <a:rPr lang="nl-NL" dirty="0" err="1">
                <a:latin typeface="+mj-lt"/>
              </a:rPr>
              <a:t>VolwassenenGGZ</a:t>
            </a:r>
            <a:r>
              <a:rPr lang="nl-NL" dirty="0">
                <a:latin typeface="+mj-lt"/>
              </a:rPr>
              <a:t>, Zorgkantoren Noord Holland</a:t>
            </a:r>
          </a:p>
          <a:p>
            <a:r>
              <a:rPr lang="nl-NL" dirty="0">
                <a:latin typeface="+mj-lt"/>
              </a:rPr>
              <a:t>Procesevaluaties complexe casuïstiek</a:t>
            </a:r>
          </a:p>
          <a:p>
            <a:r>
              <a:rPr lang="nl-NL" dirty="0">
                <a:latin typeface="+mj-lt"/>
              </a:rPr>
              <a:t>Basismonitor Kleinschalige Woonvoorzieningen </a:t>
            </a:r>
            <a:r>
              <a:rPr lang="nl-NL" dirty="0" err="1">
                <a:latin typeface="+mj-lt"/>
              </a:rPr>
              <a:t>ism</a:t>
            </a:r>
            <a:r>
              <a:rPr lang="nl-NL" dirty="0">
                <a:latin typeface="+mj-lt"/>
              </a:rPr>
              <a:t> AWRJ</a:t>
            </a:r>
          </a:p>
          <a:p>
            <a:r>
              <a:rPr lang="nl-NL" dirty="0">
                <a:latin typeface="+mj-lt"/>
              </a:rPr>
              <a:t>Landelijk Deltaplan Trauma en inventarisatie traumabehandeling Noord Holland</a:t>
            </a:r>
          </a:p>
          <a:p>
            <a:r>
              <a:rPr lang="nl-NL" dirty="0">
                <a:latin typeface="+mj-lt"/>
              </a:rPr>
              <a:t>Input van academische- en kenniswerkplaatsen en opleidingsinstituten Noord Holland</a:t>
            </a:r>
          </a:p>
          <a:p>
            <a:r>
              <a:rPr lang="nl-NL" dirty="0">
                <a:latin typeface="+mj-lt"/>
              </a:rPr>
              <a:t>Organiseren van (net)werkbijeenkomsten/leersessies</a:t>
            </a:r>
          </a:p>
          <a:p>
            <a:r>
              <a:rPr lang="nl-NL" dirty="0">
                <a:latin typeface="+mj-lt"/>
              </a:rPr>
              <a:t>Refereeravonden Kennis </a:t>
            </a:r>
            <a:r>
              <a:rPr lang="nl-NL" dirty="0" err="1">
                <a:latin typeface="+mj-lt"/>
              </a:rPr>
              <a:t>Jeugd&amp;Gezinsdomein</a:t>
            </a:r>
            <a:r>
              <a:rPr lang="nl-NL" dirty="0">
                <a:latin typeface="+mj-lt"/>
              </a:rPr>
              <a:t>, geaccrediteerd </a:t>
            </a:r>
          </a:p>
          <a:p>
            <a:r>
              <a:rPr lang="nl-NL" dirty="0">
                <a:latin typeface="+mj-lt"/>
              </a:rPr>
              <a:t>De landelijke Schakel- en Adviesraad (SAR)</a:t>
            </a:r>
          </a:p>
          <a:p>
            <a:r>
              <a:rPr lang="nl-NL" dirty="0">
                <a:latin typeface="+mj-lt"/>
              </a:rPr>
              <a:t>Hervormingsagenda en Kwaliteit en Blijvend Leren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7C2AD7-C594-4502-EA00-6B1D7B7C0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Maart 2024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15D94C0-0B96-C047-E840-FD2CCB900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400" b="1" dirty="0"/>
              <a:t>Functie Leren en ontwikkelen</a:t>
            </a:r>
          </a:p>
          <a:p>
            <a:r>
              <a:rPr lang="nl-NL" dirty="0"/>
              <a:t>BEN-NH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6DF78E-08AB-B1CA-1980-77D762F7F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D362-9D7F-254C-B174-DEFBE4DE9135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452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7256" y="594070"/>
            <a:ext cx="2933976" cy="920224"/>
          </a:xfrm>
        </p:spPr>
        <p:txBody>
          <a:bodyPr>
            <a:normAutofit/>
          </a:bodyPr>
          <a:lstStyle/>
          <a:p>
            <a:r>
              <a:rPr lang="nl-NL" sz="1800" b="1" dirty="0"/>
              <a:t>Ik zoek mensen met kennis en ervaring</a:t>
            </a:r>
            <a:endParaRPr lang="nl-NL" sz="1800" dirty="0">
              <a:highlight>
                <a:srgbClr val="FFFF00"/>
              </a:highlight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38199" y="6004755"/>
            <a:ext cx="11299133" cy="853246"/>
          </a:xfrm>
        </p:spPr>
        <p:txBody>
          <a:bodyPr/>
          <a:lstStyle/>
          <a:p>
            <a:r>
              <a:rPr lang="nl-NL" dirty="0"/>
              <a:t>Functie consultatie en advies			functie organiseren van hulp			functie leren en ontwikkelen		maart 2024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D362-9D7F-254C-B174-DEFBE4DE9135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3714347" y="716378"/>
            <a:ext cx="3624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Ik zoek projectbudget maatwerk complexe casuïstiek, innovatiebudget.</a:t>
            </a:r>
          </a:p>
          <a:p>
            <a:r>
              <a:rPr lang="nl-NL" sz="1200" b="1" i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 lijn met Thuis voor Noordje, de Regionaal Expertteams, </a:t>
            </a:r>
            <a:r>
              <a:rPr lang="nl-NL" sz="1200" b="1" i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StroomOp</a:t>
            </a:r>
            <a:r>
              <a:rPr lang="nl-NL" sz="1200" b="1" i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, </a:t>
            </a:r>
            <a:r>
              <a:rPr lang="nl-NL" sz="1200" b="1" i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Ketenbreed</a:t>
            </a:r>
            <a:r>
              <a:rPr lang="nl-NL" sz="1200" b="1" i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Leren</a:t>
            </a:r>
            <a:endParaRPr lang="nl-NL" sz="1200" i="1" dirty="0"/>
          </a:p>
        </p:txBody>
      </p:sp>
      <p:sp>
        <p:nvSpPr>
          <p:cNvPr id="8" name="Tekstvak 7"/>
          <p:cNvSpPr txBox="1"/>
          <p:nvPr/>
        </p:nvSpPr>
        <p:spPr>
          <a:xfrm>
            <a:off x="7534966" y="716378"/>
            <a:ext cx="2839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Op welke kennisontwikkeling kunnen we aanhaken?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87256" y="1783099"/>
            <a:ext cx="2861673" cy="27699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Breed aanbod experts, gefaciliteerd door BEN-NH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Adviesgroep Bovenregionaal Expertisenetwerk Jeugd Noord Holland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Meedenkkracht op casuïstiek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Meedenkkracht op strategie zorglandschap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Inzet procesversneller voor ondersteuning procesregie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K-EET- eetstoornissen netwerk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via Thuis voor Noordje: Een Doorbraakteam op bestuurlijk Uitvoeringsniveau Noord Holland</a:t>
            </a:r>
          </a:p>
          <a:p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3750772" y="2236494"/>
            <a:ext cx="3541131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Ondersteunend aan visie Thuis voor Noordje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Afgestemd met Regionaal Expertteam(s)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Inzet en stimulering gebruik verklarende analyse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Onvoorwaardelijk wonen, financiering overbrugging en extra ondersteuning bij de start van Kleinschalige woonvoorzieningen als alternatief voor gesloten jeugdhulp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Bijdrage aan maatwerk, bijvoorbeeld als alternatief voor doorplaatsen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Leren en ontwikkelen van netwerk in de regio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Praktijkonderzoek verbetering kwaliteit jeugdhulp met verblijf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Inzet ambulante ondersteuning op locatie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Verbinden van bestaande netwerken (Zorgkantoren, MOBW, Volwassen GGZ, Jonge Kind-IMH, Forensische zorg, Crisisdiensten).</a:t>
            </a:r>
          </a:p>
          <a:p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7516147" y="1518490"/>
            <a:ext cx="4621186" cy="46166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Regionaal Expertteams, intervisie en uniforme rapportage en analyse casuïstiek (RET monitor)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Scholing &amp; Supervisie Verklarende Analyse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Begeleide intervisie gedragswetenschappers en teamleiders kleinschalige woonvoorzieningen NH (</a:t>
            </a:r>
            <a:r>
              <a:rPr lang="nl-NL" sz="1200" dirty="0" err="1"/>
              <a:t>KWV’s</a:t>
            </a:r>
            <a:r>
              <a:rPr lang="nl-NL" sz="1200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Evaluatieonderzoek </a:t>
            </a:r>
            <a:r>
              <a:rPr lang="nl-NL" sz="1200" dirty="0" err="1"/>
              <a:t>KWV’s</a:t>
            </a:r>
            <a:r>
              <a:rPr lang="nl-NL" sz="1200" dirty="0"/>
              <a:t> NH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err="1"/>
              <a:t>Onderzoeksanalyse</a:t>
            </a:r>
            <a:r>
              <a:rPr lang="nl-NL" sz="1200" dirty="0"/>
              <a:t> één-op-één plaatsingen jeugdigen NH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Rode-casuïstiek-draden: 5 doelgroepen BEN/Noordje/K-EET reflectiesessies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Versterken van De Stem van Noordje, Community Ervaringsdeskundigheid (i.o.) Noord Holland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Forensisch Netwerk, Jonge kind, </a:t>
            </a:r>
            <a:r>
              <a:rPr lang="nl-NL" sz="1200" dirty="0" err="1"/>
              <a:t>VolwassenenGGZ</a:t>
            </a:r>
            <a:r>
              <a:rPr lang="nl-NL" sz="1200" dirty="0"/>
              <a:t>, Zorgkantoren Noord Holland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Procesevaluaties complexe casuïstiek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Basismonitor Kleinschalige Woonvoorzieningen </a:t>
            </a:r>
            <a:r>
              <a:rPr lang="nl-NL" sz="1200" dirty="0" err="1"/>
              <a:t>ism</a:t>
            </a:r>
            <a:r>
              <a:rPr lang="nl-NL" sz="1200" dirty="0"/>
              <a:t> AWRJ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Landelijk Deltaplan Trauma en inventarisatie traumabehandeling Noord Holland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Input van academische- en kenniswerkplaatsen en opleidingsinstituten Noord Holland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Organiseren van (net)werkbijeenkomsten/leersessies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Refereeravonden Kennis </a:t>
            </a:r>
            <a:r>
              <a:rPr lang="nl-NL" sz="1200" dirty="0" err="1"/>
              <a:t>Jeugd&amp;Gezinsdomein</a:t>
            </a:r>
            <a:r>
              <a:rPr lang="nl-NL" sz="1200" dirty="0"/>
              <a:t>, geaccrediteerd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De landelijke Schakel- en Adviesraad (SAR)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Hervormingsagenda en Kwaliteit en Blijvend Leren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75237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7636</TotalTime>
  <Words>661</Words>
  <Application>Microsoft Macintosh PowerPoint</Application>
  <PresentationFormat>Breedbeeld</PresentationFormat>
  <Paragraphs>90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Ik zoek mensen met kennis en ervaring </vt:lpstr>
      <vt:lpstr> Ik zoek projectbudget maatwerk complexe casuïstiek, innovatiebudget  In lijn met Thuis voor Noordje, de Regionaal Expertteams, StroomOp, Ketenbreed Leren  </vt:lpstr>
      <vt:lpstr>Op welke kennisontwikkeling kunnen we aanhaken?   </vt:lpstr>
      <vt:lpstr>Ik zoek mensen met kennis en ervaring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MOBW</dc:title>
  <dc:creator>Wim van der Zweaag</dc:creator>
  <cp:lastModifiedBy>Wim van der Zwaag</cp:lastModifiedBy>
  <cp:revision>29</cp:revision>
  <dcterms:created xsi:type="dcterms:W3CDTF">2022-04-28T12:14:09Z</dcterms:created>
  <dcterms:modified xsi:type="dcterms:W3CDTF">2024-03-21T11:39:47Z</dcterms:modified>
</cp:coreProperties>
</file>