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1370" r:id="rId3"/>
    <p:sldId id="1362" r:id="rId4"/>
    <p:sldId id="1371" r:id="rId5"/>
    <p:sldId id="1357" r:id="rId6"/>
    <p:sldId id="1356" r:id="rId7"/>
    <p:sldId id="1358" r:id="rId8"/>
    <p:sldId id="1361" r:id="rId9"/>
    <p:sldId id="1359" r:id="rId10"/>
    <p:sldId id="1360" r:id="rId11"/>
    <p:sldId id="1367" r:id="rId12"/>
    <p:sldId id="1368" r:id="rId13"/>
    <p:sldId id="1213" r:id="rId14"/>
    <p:sldId id="1330" r:id="rId15"/>
    <p:sldId id="1363" r:id="rId16"/>
    <p:sldId id="1364" r:id="rId17"/>
    <p:sldId id="1365" r:id="rId18"/>
    <p:sldId id="1372" r:id="rId19"/>
    <p:sldId id="260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DFF"/>
    <a:srgbClr val="F96307"/>
    <a:srgbClr val="0155A6"/>
    <a:srgbClr val="ED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A323-46F5-4A39-9A5E-88F7C1B4A92D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BA51-D474-46A0-8839-C05F3A23F4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50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7296C-A0C6-224B-99AA-D3B3E89F471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7296C-A0C6-224B-99AA-D3B3E89F471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46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8C284-7148-26EF-5BC5-F4161BD47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BFA811-F211-954F-0BCA-D44D7692E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5013E-F1AC-36E9-0945-FCA05E5E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94F8CD-D2B5-81AD-46E7-5858D57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A9B430-FB48-6290-D445-DBD5A79A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11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414C6-9CB7-FB86-C0FF-5E20A2C3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8D5F0E-8CCC-ED0B-F164-A8BE03D3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6458DC-A993-6F49-7456-09476684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8EE2A9-F5D8-757C-534B-68BCEBC0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24EA9E-A847-CE03-8675-11145A38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2FB07-AFCE-E92B-8124-345E6ACA2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461DA0-D3D1-7FEE-1FF2-B2C636EF8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B6281D-1A79-D91A-BC99-3B1EF85C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50FB17-424F-6444-4936-A35FD7E3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8FB8B-68C6-9FC3-69BE-64B2E31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44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1CCB2-05E7-CD7A-5E16-ED0C7C15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69323-0EA3-37D7-085F-82EB99E0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44367B-8210-C3F7-0C0D-53B8E1C4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DFB5E7-215D-8CBB-444C-F84574CF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13484F-4E1B-36E5-149F-5271C6B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8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704D6-8F37-023B-6B0E-62E08C15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931C67-1D08-CC97-9561-2B4AB400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0892F3-86E0-E611-1278-A742B2F5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5CB985-A10B-AB27-C51C-0CBB90CA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9C07CB-5942-1CD4-9F04-B5394163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8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AC80B-8AF0-3CB4-EBAA-131652EE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7C81C-ED8B-8812-675A-0BA0FA34C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152BF2-08A5-6DAC-9A96-B0C68DA4D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4C3F24-C7A1-F721-815B-AE656A34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255231-6924-9AF2-3D2B-FF6681E7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EF60E8-2840-15FA-A469-BCDEE2E6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5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AC202-E383-768C-E3C5-E98D93D4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815AFA-3B65-7B90-491F-ADE5E3CE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382381-82A6-4EE3-5BD8-32A7012A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D79AAA-1217-52B3-2A0C-ED40303C2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93241-5399-9B30-96BF-033151153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89E2A0A-D490-D9C3-5A1F-F7540576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5D33179-EB77-F49B-4F51-AF285CF6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6F4211-EC1D-297E-CD34-D0883C55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843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D8C9D-D9FD-C508-190F-D1E6C982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8D3783-6A18-4857-4085-40A3E813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AB1333-E18E-E3FA-B943-F58E8C44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4AEEEB-FBAD-7697-3981-87821F42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23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FB3BE8-C502-CA92-DB89-E097D350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138531-E945-E20D-3AF1-B0226368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F1004D-1B00-BF39-EEA9-9B9605D5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6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C5860-895E-31FE-9040-3835D477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203028-CBB6-B876-76AB-2855DDDA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38749A-E5AD-877F-C33C-EE6DD3A4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935E83-14A8-DF5B-6190-06433EBE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728D04-71B6-3D67-E496-0979A8EA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94FB87-A483-5AC6-3A06-738ABCBC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0DD55-08D1-38DB-3AB9-ACEABD20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377A8D-C420-7B5B-C080-7903F67DE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8B322-3114-CF05-EDF1-A18CD148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07C48B-8EA5-3252-9725-1F9CD611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616591-D655-CF3C-E68B-701B4D85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B2B177-B46A-7DF3-8FC1-3C0475FE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01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DCBE535-26E7-9FAC-D758-C0A2DCA7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369CC4-92E4-C1FC-3ECB-AE03CE1AB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17267-9585-9D29-225C-6C983ECE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6132F-7D35-314C-ADE8-5959AE46155F}" type="datetimeFigureOut">
              <a:rPr lang="nl-NL" smtClean="0"/>
              <a:t>30-06-2023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DCB69-EFD3-3019-E76B-30CBC405E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2FFBF-A382-744F-D1FA-82CF26F51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8B79-1E56-4B4D-BDA5-8AD0169FF4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ageeraets@bureaupeers.nl" TargetMode="External"/><Relationship Id="rId7" Type="http://schemas.openxmlformats.org/officeDocument/2006/relationships/hyperlink" Target="https://bureaupeers.nl/?page_id=340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ureaupeers.nl/?page_id=3282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NjeugdhulpNH@amsterdam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bovenregionaal-expertise-netwerk-jeugd-noord-holland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49713-C8F0-5198-3083-CDCEC1D24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0549A5-BD9C-EDC5-9B35-53AB35089A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AE0B4A5-3666-C58D-72B9-590803F8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7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Verklarende analyse mbv 7 factorenmodel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5890436" y="2055814"/>
            <a:ext cx="6018028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400"/>
              </a:lnSpc>
            </a:pPr>
            <a:r>
              <a:rPr lang="nl-NL" sz="2400" dirty="0">
                <a:latin typeface="+mn-lt"/>
              </a:rPr>
              <a:t>Een verklarende analyse helpt bij het specificeren en concretiseren van de moeilijkheden in </a:t>
            </a:r>
            <a:r>
              <a:rPr lang="nl-NL" sz="2400" b="1" dirty="0">
                <a:solidFill>
                  <a:srgbClr val="154DFF"/>
                </a:solidFill>
                <a:latin typeface="+mn-lt"/>
              </a:rPr>
              <a:t>SAMENHANG</a:t>
            </a:r>
            <a:r>
              <a:rPr lang="nl-NL" sz="2400" dirty="0">
                <a:latin typeface="+mn-lt"/>
              </a:rPr>
              <a:t> met de </a:t>
            </a:r>
            <a:r>
              <a:rPr lang="nl-NL" sz="2400" b="1" dirty="0">
                <a:solidFill>
                  <a:srgbClr val="FF0000"/>
                </a:solidFill>
                <a:latin typeface="+mn-lt"/>
              </a:rPr>
              <a:t>ongunstige</a:t>
            </a:r>
            <a:r>
              <a:rPr lang="nl-NL" sz="2400" dirty="0">
                <a:latin typeface="+mn-lt"/>
              </a:rPr>
              <a:t> maar ook </a:t>
            </a:r>
            <a:r>
              <a:rPr lang="nl-NL" sz="2400" b="1" dirty="0">
                <a:solidFill>
                  <a:srgbClr val="00B050"/>
                </a:solidFill>
                <a:latin typeface="+mn-lt"/>
              </a:rPr>
              <a:t>gunstige</a:t>
            </a:r>
            <a:r>
              <a:rPr lang="nl-NL" sz="2400" dirty="0">
                <a:latin typeface="+mn-lt"/>
              </a:rPr>
              <a:t> context- en persoonsfactoren</a:t>
            </a:r>
            <a:r>
              <a:rPr lang="nl-NL" sz="2000" dirty="0">
                <a:latin typeface="+mn-lt"/>
              </a:rPr>
              <a:t>.</a:t>
            </a: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</p:txBody>
      </p:sp>
      <p:grpSp>
        <p:nvGrpSpPr>
          <p:cNvPr id="2" name="Groep 42">
            <a:extLst>
              <a:ext uri="{FF2B5EF4-FFF2-40B4-BE49-F238E27FC236}">
                <a16:creationId xmlns:a16="http://schemas.microsoft.com/office/drawing/2014/main" id="{8DA3A29E-D877-8D29-D626-51C0E50474C4}"/>
              </a:ext>
            </a:extLst>
          </p:cNvPr>
          <p:cNvGrpSpPr/>
          <p:nvPr/>
        </p:nvGrpSpPr>
        <p:grpSpPr>
          <a:xfrm>
            <a:off x="587356" y="2182467"/>
            <a:ext cx="4730839" cy="3871875"/>
            <a:chOff x="4492908" y="213806"/>
            <a:chExt cx="6597687" cy="6174875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2D5A8AC2-408D-BAEA-F871-890169DFCFE2}"/>
                </a:ext>
              </a:extLst>
            </p:cNvPr>
            <p:cNvCxnSpPr/>
            <p:nvPr/>
          </p:nvCxnSpPr>
          <p:spPr>
            <a:xfrm flipH="1">
              <a:off x="7809660" y="2947591"/>
              <a:ext cx="1" cy="2175164"/>
            </a:xfrm>
            <a:prstGeom prst="line">
              <a:avLst/>
            </a:prstGeom>
            <a:ln w="63500" cmpd="sng">
              <a:solidFill>
                <a:srgbClr val="0012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8BB1008-41A6-631F-91A3-4747387A0E1C}"/>
                </a:ext>
              </a:extLst>
            </p:cNvPr>
            <p:cNvSpPr/>
            <p:nvPr/>
          </p:nvSpPr>
          <p:spPr>
            <a:xfrm>
              <a:off x="5906120" y="213806"/>
              <a:ext cx="3651107" cy="514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>
                  <a:solidFill>
                    <a:srgbClr val="154DFF"/>
                  </a:solidFill>
                  <a:latin typeface="Arial" pitchFamily="34" charset="0"/>
                  <a:cs typeface="Arial" pitchFamily="34" charset="0"/>
                </a:rPr>
                <a:t>Omgeving    Jeugdige</a:t>
              </a:r>
            </a:p>
          </p:txBody>
        </p:sp>
        <p:grpSp>
          <p:nvGrpSpPr>
            <p:cNvPr id="8" name="Groep 45">
              <a:extLst>
                <a:ext uri="{FF2B5EF4-FFF2-40B4-BE49-F238E27FC236}">
                  <a16:creationId xmlns:a16="http://schemas.microsoft.com/office/drawing/2014/main" id="{CDA84E04-8DD7-351E-61D7-2190FF2E2B45}"/>
                </a:ext>
              </a:extLst>
            </p:cNvPr>
            <p:cNvGrpSpPr/>
            <p:nvPr/>
          </p:nvGrpSpPr>
          <p:grpSpPr>
            <a:xfrm>
              <a:off x="4492908" y="224110"/>
              <a:ext cx="6597687" cy="6164571"/>
              <a:chOff x="4431948" y="36110"/>
              <a:chExt cx="6597687" cy="6164571"/>
            </a:xfrm>
          </p:grpSpPr>
          <p:grpSp>
            <p:nvGrpSpPr>
              <p:cNvPr id="9" name="Groeperen 3">
                <a:extLst>
                  <a:ext uri="{FF2B5EF4-FFF2-40B4-BE49-F238E27FC236}">
                    <a16:creationId xmlns:a16="http://schemas.microsoft.com/office/drawing/2014/main" id="{4926210B-A1EA-124A-A0C5-D05638FE4E2F}"/>
                  </a:ext>
                </a:extLst>
              </p:cNvPr>
              <p:cNvGrpSpPr/>
              <p:nvPr/>
            </p:nvGrpSpPr>
            <p:grpSpPr>
              <a:xfrm>
                <a:off x="4766415" y="36110"/>
                <a:ext cx="6263220" cy="6164571"/>
                <a:chOff x="-24176" y="-875554"/>
                <a:chExt cx="6556554" cy="6933454"/>
              </a:xfrm>
            </p:grpSpPr>
            <p:grpSp>
              <p:nvGrpSpPr>
                <p:cNvPr id="11" name="Groeperen 4">
                  <a:extLst>
                    <a:ext uri="{FF2B5EF4-FFF2-40B4-BE49-F238E27FC236}">
                      <a16:creationId xmlns:a16="http://schemas.microsoft.com/office/drawing/2014/main" id="{72772A91-49B9-62F6-0153-BC4F922142B0}"/>
                    </a:ext>
                  </a:extLst>
                </p:cNvPr>
                <p:cNvGrpSpPr/>
                <p:nvPr/>
              </p:nvGrpSpPr>
              <p:grpSpPr>
                <a:xfrm>
                  <a:off x="-24176" y="-875554"/>
                  <a:ext cx="6556554" cy="6933454"/>
                  <a:chOff x="-24176" y="-875554"/>
                  <a:chExt cx="6556554" cy="6933454"/>
                </a:xfrm>
              </p:grpSpPr>
              <p:grpSp>
                <p:nvGrpSpPr>
                  <p:cNvPr id="15" name="Groeperen 8">
                    <a:extLst>
                      <a:ext uri="{FF2B5EF4-FFF2-40B4-BE49-F238E27FC236}">
                        <a16:creationId xmlns:a16="http://schemas.microsoft.com/office/drawing/2014/main" id="{3154B2DD-2EE9-CF23-7206-2C8F18CFE8A6}"/>
                      </a:ext>
                    </a:extLst>
                  </p:cNvPr>
                  <p:cNvGrpSpPr/>
                  <p:nvPr/>
                </p:nvGrpSpPr>
                <p:grpSpPr>
                  <a:xfrm>
                    <a:off x="-24176" y="-875554"/>
                    <a:ext cx="6556554" cy="6933454"/>
                    <a:chOff x="-24176" y="-863587"/>
                    <a:chExt cx="6556554" cy="6933454"/>
                  </a:xfrm>
                </p:grpSpPr>
                <p:sp>
                  <p:nvSpPr>
                    <p:cNvPr id="19" name="Toelichting met pijl rechts 57">
                      <a:extLst>
                        <a:ext uri="{FF2B5EF4-FFF2-40B4-BE49-F238E27FC236}">
                          <a16:creationId xmlns:a16="http://schemas.microsoft.com/office/drawing/2014/main" id="{1EA916BC-266E-910B-8E9E-D5F8EA6F9B80}"/>
                        </a:ext>
                      </a:extLst>
                    </p:cNvPr>
                    <p:cNvSpPr/>
                    <p:nvPr/>
                  </p:nvSpPr>
                  <p:spPr>
                    <a:xfrm rot="2739407">
                      <a:off x="-698358" y="496006"/>
                      <a:ext cx="3454149" cy="734964"/>
                    </a:xfrm>
                    <a:prstGeom prst="rightArrowCallou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 charset="0"/>
                          <a:cs typeface="Arial" pitchFamily="34" charset="0"/>
                        </a:rPr>
                        <a:t>S</a:t>
                      </a:r>
                      <a:r>
                        <a:rPr lang="pt-BR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charset="0"/>
                          <a:cs typeface="Arial" pitchFamily="34" charset="0"/>
                        </a:rPr>
                        <a:t>tres-soren</a:t>
                      </a:r>
                      <a:endParaRPr lang="nl-NL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" name="Toelichting met pijl omhoog 58">
                      <a:extLst>
                        <a:ext uri="{FF2B5EF4-FFF2-40B4-BE49-F238E27FC236}">
                          <a16:creationId xmlns:a16="http://schemas.microsoft.com/office/drawing/2014/main" id="{BAAAC389-3AC5-A226-75A9-D9B3EBD78E9A}"/>
                        </a:ext>
                      </a:extLst>
                    </p:cNvPr>
                    <p:cNvSpPr/>
                    <p:nvPr/>
                  </p:nvSpPr>
                  <p:spPr>
                    <a:xfrm rot="18877338">
                      <a:off x="4546261" y="3421354"/>
                      <a:ext cx="988425" cy="2911258"/>
                    </a:xfrm>
                    <a:prstGeom prst="upArrowCallou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vert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charset="0"/>
                          <a:cs typeface="Arial" pitchFamily="34" charset="0"/>
                        </a:rPr>
                        <a:t>Kwetsbaar-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7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Calibri" charset="0"/>
                          <a:cs typeface="Arial" pitchFamily="34" charset="0"/>
                        </a:rPr>
                        <a:t>heid</a:t>
                      </a:r>
                      <a:endParaRPr lang="nl-NL" sz="17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Toelichting met pijl omlaag 59">
                      <a:extLst>
                        <a:ext uri="{FF2B5EF4-FFF2-40B4-BE49-F238E27FC236}">
                          <a16:creationId xmlns:a16="http://schemas.microsoft.com/office/drawing/2014/main" id="{67CC9BA2-DA43-04CE-CE0F-13A9E1BF68E7}"/>
                        </a:ext>
                      </a:extLst>
                    </p:cNvPr>
                    <p:cNvSpPr/>
                    <p:nvPr/>
                  </p:nvSpPr>
                  <p:spPr>
                    <a:xfrm rot="2866877">
                      <a:off x="4620658" y="-570110"/>
                      <a:ext cx="894513" cy="2928926"/>
                    </a:xfrm>
                    <a:prstGeom prst="downArrowCallout">
                      <a:avLst/>
                    </a:prstGeom>
                    <a:solidFill>
                      <a:srgbClr val="4FD000"/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vert270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b="1" dirty="0">
                          <a:effectLst/>
                          <a:latin typeface="Arial" pitchFamily="34" charset="0"/>
                          <a:ea typeface="Calibri" charset="0"/>
                          <a:cs typeface="Arial" pitchFamily="34" charset="0"/>
                        </a:rPr>
                        <a:t>Kracht</a:t>
                      </a:r>
                      <a:endParaRPr lang="nl-NL" dirty="0">
                        <a:effectLst/>
                        <a:latin typeface="Arial" pitchFamily="34" charset="0"/>
                        <a:ea typeface="Calibri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2" name="Groeperen 19">
                      <a:extLst>
                        <a:ext uri="{FF2B5EF4-FFF2-40B4-BE49-F238E27FC236}">
                          <a16:creationId xmlns:a16="http://schemas.microsoft.com/office/drawing/2014/main" id="{5186F3C4-41DD-2827-07F6-1C7736C98B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4176" y="2692167"/>
                      <a:ext cx="6028140" cy="838004"/>
                      <a:chOff x="-203285" y="-126448"/>
                      <a:chExt cx="6028140" cy="838004"/>
                    </a:xfrm>
                  </p:grpSpPr>
                  <p:cxnSp>
                    <p:nvCxnSpPr>
                      <p:cNvPr id="24" name="Rechte verbindingslijn 23">
                        <a:extLst>
                          <a:ext uri="{FF2B5EF4-FFF2-40B4-BE49-F238E27FC236}">
                            <a16:creationId xmlns:a16="http://schemas.microsoft.com/office/drawing/2014/main" id="{FB9FAEFF-C729-40C9-BEB2-6B346C3257B3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54815" y="183750"/>
                        <a:ext cx="5570040" cy="12618"/>
                      </a:xfrm>
                      <a:prstGeom prst="line">
                        <a:avLst/>
                      </a:prstGeom>
                      <a:ln w="25400"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5" name="Tekstvak 24">
                        <a:extLst>
                          <a:ext uri="{FF2B5EF4-FFF2-40B4-BE49-F238E27FC236}">
                            <a16:creationId xmlns:a16="http://schemas.microsoft.com/office/drawing/2014/main" id="{34884912-E820-5CB2-75E8-D634282ED0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203285" y="-126448"/>
                        <a:ext cx="2630131" cy="838004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 w="63500"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Bef>
                            <a:spcPts val="300"/>
                          </a:spcBef>
                          <a:spcAft>
                            <a:spcPts val="0"/>
                          </a:spcAft>
                        </a:pPr>
                        <a:r>
                          <a:rPr lang="pt-BR" b="1" dirty="0">
                            <a:latin typeface="Arial" pitchFamily="34" charset="0"/>
                            <a:ea typeface="Calibri" charset="0"/>
                            <a:cs typeface="Arial" pitchFamily="34" charset="0"/>
                          </a:rPr>
                          <a:t>Verwachtingen</a:t>
                        </a:r>
                        <a:endParaRPr lang="nl-NL" dirty="0">
                          <a:latin typeface="Arial" pitchFamily="34" charset="0"/>
                          <a:ea typeface="Calibri" charset="0"/>
                          <a:cs typeface="Arial" pitchFamily="34" charset="0"/>
                        </a:endParaRPr>
                      </a:p>
                    </p:txBody>
                  </p:sp>
                </p:grpSp>
                <p:cxnSp>
                  <p:nvCxnSpPr>
                    <p:cNvPr id="23" name="Rechte verbindingslijn 22">
                      <a:extLst>
                        <a:ext uri="{FF2B5EF4-FFF2-40B4-BE49-F238E27FC236}">
                          <a16:creationId xmlns:a16="http://schemas.microsoft.com/office/drawing/2014/main" id="{AB420BE4-BEC3-DD85-E5C3-8D4123922EF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79529" y="11967"/>
                      <a:ext cx="0" cy="6057900"/>
                    </a:xfrm>
                    <a:prstGeom prst="line">
                      <a:avLst/>
                    </a:prstGeom>
                    <a:ln w="25400"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eperen 10">
                    <a:extLst>
                      <a:ext uri="{FF2B5EF4-FFF2-40B4-BE49-F238E27FC236}">
                        <a16:creationId xmlns:a16="http://schemas.microsoft.com/office/drawing/2014/main" id="{9183506B-3CCD-141B-C8E6-4D921F996FD5}"/>
                      </a:ext>
                    </a:extLst>
                  </p:cNvPr>
                  <p:cNvGrpSpPr/>
                  <p:nvPr/>
                </p:nvGrpSpPr>
                <p:grpSpPr>
                  <a:xfrm>
                    <a:off x="1064871" y="2187616"/>
                    <a:ext cx="5402680" cy="1330589"/>
                    <a:chOff x="0" y="0"/>
                    <a:chExt cx="5403186" cy="1330742"/>
                  </a:xfrm>
                </p:grpSpPr>
                <p:sp>
                  <p:nvSpPr>
                    <p:cNvPr id="17" name="Tekstvak 16">
                      <a:extLst>
                        <a:ext uri="{FF2B5EF4-FFF2-40B4-BE49-F238E27FC236}">
                          <a16:creationId xmlns:a16="http://schemas.microsoft.com/office/drawing/2014/main" id="{52549F29-808C-DD53-2318-7C80676C93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05203" y="419593"/>
                      <a:ext cx="2497983" cy="911149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 w="63500">
                      <a:noFill/>
                    </a:ln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b="1" dirty="0">
                          <a:latin typeface="Arial" pitchFamily="34" charset="0"/>
                          <a:cs typeface="Arial" pitchFamily="34" charset="0"/>
                        </a:rPr>
                        <a:t>Vaardigheden</a:t>
                      </a:r>
                    </a:p>
                  </p:txBody>
                </p:sp>
                <p:sp>
                  <p:nvSpPr>
                    <p:cNvPr id="18" name="Vierkante haak links 17">
                      <a:extLst>
                        <a:ext uri="{FF2B5EF4-FFF2-40B4-BE49-F238E27FC236}">
                          <a16:creationId xmlns:a16="http://schemas.microsoft.com/office/drawing/2014/main" id="{34C3137E-6F6F-5209-32E7-CD78895D1F4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702117" y="-1702117"/>
                      <a:ext cx="607695" cy="4011930"/>
                    </a:xfrm>
                    <a:prstGeom prst="leftBracket">
                      <a:avLst/>
                    </a:prstGeom>
                    <a:ln w="63500">
                      <a:solidFill>
                        <a:srgbClr val="00124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nl-NL" sz="1000" dirty="0"/>
                    </a:p>
                  </p:txBody>
                </p:sp>
              </p:grpSp>
            </p:grpSp>
            <p:grpSp>
              <p:nvGrpSpPr>
                <p:cNvPr id="12" name="Groeperen 5">
                  <a:extLst>
                    <a:ext uri="{FF2B5EF4-FFF2-40B4-BE49-F238E27FC236}">
                      <a16:creationId xmlns:a16="http://schemas.microsoft.com/office/drawing/2014/main" id="{6683AA0C-B777-1C26-7761-D8228A8A87D9}"/>
                    </a:ext>
                  </a:extLst>
                </p:cNvPr>
                <p:cNvGrpSpPr/>
                <p:nvPr/>
              </p:nvGrpSpPr>
              <p:grpSpPr>
                <a:xfrm rot="20980897">
                  <a:off x="2271143" y="1439518"/>
                  <a:ext cx="1490001" cy="2492956"/>
                  <a:chOff x="30289" y="-149556"/>
                  <a:chExt cx="1490001" cy="2492956"/>
                </a:xfrm>
              </p:grpSpPr>
              <p:sp>
                <p:nvSpPr>
                  <p:cNvPr id="13" name="Bliksemflits 12">
                    <a:extLst>
                      <a:ext uri="{FF2B5EF4-FFF2-40B4-BE49-F238E27FC236}">
                        <a16:creationId xmlns:a16="http://schemas.microsoft.com/office/drawing/2014/main" id="{4157E168-1268-E4E9-3337-9C829F6B859B}"/>
                      </a:ext>
                    </a:extLst>
                  </p:cNvPr>
                  <p:cNvSpPr/>
                  <p:nvPr/>
                </p:nvSpPr>
                <p:spPr>
                  <a:xfrm>
                    <a:off x="30289" y="-149556"/>
                    <a:ext cx="1490001" cy="2492956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nl-NL" sz="1000" dirty="0"/>
                  </a:p>
                </p:txBody>
              </p:sp>
              <p:sp>
                <p:nvSpPr>
                  <p:cNvPr id="14" name="Tekstvak 13">
                    <a:extLst>
                      <a:ext uri="{FF2B5EF4-FFF2-40B4-BE49-F238E27FC236}">
                        <a16:creationId xmlns:a16="http://schemas.microsoft.com/office/drawing/2014/main" id="{DC84C10B-1403-6175-7F94-A9FA8598B5D0}"/>
                      </a:ext>
                    </a:extLst>
                  </p:cNvPr>
                  <p:cNvSpPr txBox="1"/>
                  <p:nvPr/>
                </p:nvSpPr>
                <p:spPr>
                  <a:xfrm rot="19588003">
                    <a:off x="573286" y="-117372"/>
                    <a:ext cx="570201" cy="23519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eaVert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pt-BR" sz="1600" b="1" dirty="0">
                        <a:solidFill>
                          <a:srgbClr val="000000"/>
                        </a:solidFill>
                        <a:ea typeface="Calibri" charset="0"/>
                        <a:cs typeface="Times New Roman" charset="0"/>
                      </a:rPr>
                      <a:t>Verschijnselen</a:t>
                    </a:r>
                    <a:endParaRPr lang="nl-NL" sz="1600" dirty="0">
                      <a:effectLst/>
                      <a:ea typeface="Calibri" charset="0"/>
                      <a:cs typeface="Times New Roman" charset="0"/>
                    </a:endParaRPr>
                  </a:p>
                </p:txBody>
              </p:sp>
            </p:grpSp>
          </p:grpSp>
          <p:sp>
            <p:nvSpPr>
              <p:cNvPr id="10" name="Toelichting met pijl rechts 18">
                <a:extLst>
                  <a:ext uri="{FF2B5EF4-FFF2-40B4-BE49-F238E27FC236}">
                    <a16:creationId xmlns:a16="http://schemas.microsoft.com/office/drawing/2014/main" id="{FF0C85DF-6700-3311-74DD-C431CB313906}"/>
                  </a:ext>
                </a:extLst>
              </p:cNvPr>
              <p:cNvSpPr/>
              <p:nvPr/>
            </p:nvSpPr>
            <p:spPr>
              <a:xfrm rot="19006145">
                <a:off x="4431948" y="4686051"/>
                <a:ext cx="2867317" cy="878939"/>
              </a:xfrm>
              <a:prstGeom prst="rightArrowCallout">
                <a:avLst/>
              </a:prstGeom>
              <a:solidFill>
                <a:srgbClr val="4FD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t-BR" b="1" dirty="0" err="1">
                    <a:effectLst/>
                    <a:latin typeface="Arial" pitchFamily="34" charset="0"/>
                    <a:ea typeface="Calibri" charset="0"/>
                    <a:cs typeface="Arial" pitchFamily="34" charset="0"/>
                  </a:rPr>
                  <a:t>Steun</a:t>
                </a:r>
                <a:endParaRPr lang="nl-NL" dirty="0">
                  <a:effectLst/>
                  <a:latin typeface="Arial" pitchFamily="34" charset="0"/>
                  <a:ea typeface="Calibri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044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Beginnen bij het begin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  </a:t>
            </a:r>
          </a:p>
        </p:txBody>
      </p:sp>
      <p:graphicFrame>
        <p:nvGraphicFramePr>
          <p:cNvPr id="3" name="Tabel 6">
            <a:extLst>
              <a:ext uri="{FF2B5EF4-FFF2-40B4-BE49-F238E27FC236}">
                <a16:creationId xmlns:a16="http://schemas.microsoft.com/office/drawing/2014/main" id="{82373BF3-9717-B366-CC02-FBF65E015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37975"/>
              </p:ext>
            </p:extLst>
          </p:nvPr>
        </p:nvGraphicFramePr>
        <p:xfrm>
          <a:off x="1046125" y="2198142"/>
          <a:ext cx="9873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112">
                  <a:extLst>
                    <a:ext uri="{9D8B030D-6E8A-4147-A177-3AD203B41FA5}">
                      <a16:colId xmlns:a16="http://schemas.microsoft.com/office/drawing/2014/main" val="1466061262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2712048525"/>
                    </a:ext>
                  </a:extLst>
                </a:gridCol>
                <a:gridCol w="5263116">
                  <a:extLst>
                    <a:ext uri="{9D8B030D-6E8A-4147-A177-3AD203B41FA5}">
                      <a16:colId xmlns:a16="http://schemas.microsoft.com/office/drawing/2014/main" val="235500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Wat zie je?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Wat wordt verwacht?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Wat lukt? waar (nog) moeite mee?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77930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989B8E2D-2EF5-17DB-8B0E-A4765B06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1" t="32693" r="6024" b="23722"/>
          <a:stretch/>
        </p:blipFill>
        <p:spPr>
          <a:xfrm>
            <a:off x="851421" y="2751545"/>
            <a:ext cx="10191308" cy="3252649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Tabel 6">
            <a:extLst>
              <a:ext uri="{FF2B5EF4-FFF2-40B4-BE49-F238E27FC236}">
                <a16:creationId xmlns:a16="http://schemas.microsoft.com/office/drawing/2014/main" id="{52DED231-0693-05BD-0397-654534A0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25078"/>
              </p:ext>
            </p:extLst>
          </p:nvPr>
        </p:nvGraphicFramePr>
        <p:xfrm>
          <a:off x="1046125" y="1746751"/>
          <a:ext cx="98735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112">
                  <a:extLst>
                    <a:ext uri="{9D8B030D-6E8A-4147-A177-3AD203B41FA5}">
                      <a16:colId xmlns:a16="http://schemas.microsoft.com/office/drawing/2014/main" val="1466061262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2712048525"/>
                    </a:ext>
                  </a:extLst>
                </a:gridCol>
                <a:gridCol w="5263116">
                  <a:extLst>
                    <a:ext uri="{9D8B030D-6E8A-4147-A177-3AD203B41FA5}">
                      <a16:colId xmlns:a16="http://schemas.microsoft.com/office/drawing/2014/main" val="235500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Jeugdige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Opvoeders, leerkrachten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 Jeugdige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77930"/>
                  </a:ext>
                </a:extLst>
              </a:tr>
            </a:tbl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2BD6CD00-E472-BB94-9D87-D5B95944FD32}"/>
              </a:ext>
            </a:extLst>
          </p:cNvPr>
          <p:cNvSpPr/>
          <p:nvPr/>
        </p:nvSpPr>
        <p:spPr>
          <a:xfrm rot="19192772">
            <a:off x="156532" y="5311120"/>
            <a:ext cx="1987047" cy="848399"/>
          </a:xfrm>
          <a:prstGeom prst="rightArrow">
            <a:avLst/>
          </a:prstGeom>
          <a:solidFill>
            <a:schemeClr val="bg1"/>
          </a:solidFill>
          <a:ln>
            <a:solidFill>
              <a:srgbClr val="F963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F96307"/>
                </a:solidFill>
              </a:rPr>
              <a:t>Concreter</a:t>
            </a:r>
          </a:p>
        </p:txBody>
      </p:sp>
    </p:spTree>
    <p:extLst>
      <p:ext uri="{BB962C8B-B14F-4D97-AF65-F5344CB8AC3E}">
        <p14:creationId xmlns:p14="http://schemas.microsoft.com/office/powerpoint/2010/main" val="4709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6000" b="1" dirty="0">
                <a:solidFill>
                  <a:srgbClr val="F96307"/>
                </a:solidFill>
              </a:rPr>
            </a:br>
            <a:br>
              <a:rPr lang="nl-NL" sz="6000" b="1" dirty="0">
                <a:solidFill>
                  <a:srgbClr val="F96307"/>
                </a:solidFill>
              </a:rPr>
            </a:br>
            <a:r>
              <a:rPr lang="nl-NL" sz="6000" b="1" dirty="0">
                <a:solidFill>
                  <a:srgbClr val="F96307"/>
                </a:solidFill>
              </a:rPr>
              <a:t>Daarna verklaren </a:t>
            </a:r>
            <a:br>
              <a:rPr lang="nl-NL" sz="6000" b="1" dirty="0">
                <a:solidFill>
                  <a:srgbClr val="F96307"/>
                </a:solidFill>
                <a:latin typeface="+mn-lt"/>
              </a:rPr>
            </a:br>
            <a:br>
              <a:rPr lang="nl-NL" sz="6000" b="1" dirty="0">
                <a:solidFill>
                  <a:srgbClr val="F96307"/>
                </a:solidFill>
                <a:latin typeface="+mn-lt"/>
              </a:rPr>
            </a:br>
            <a:endParaRPr lang="nl-NL" sz="6000" b="1" dirty="0">
              <a:solidFill>
                <a:srgbClr val="F96307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1796902"/>
            <a:ext cx="10619342" cy="5209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Waardoor is het zo ernstig als het is? Waardoor verdwijnt het niet vanzelf? </a:t>
            </a: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2000"/>
              </a:lnSpc>
            </a:pPr>
            <a:endParaRPr lang="nl-NL" sz="800" dirty="0">
              <a:latin typeface="+mn-lt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08395991-51FE-0464-FE18-464C3301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98370"/>
              </p:ext>
            </p:extLst>
          </p:nvPr>
        </p:nvGraphicFramePr>
        <p:xfrm>
          <a:off x="838200" y="2916363"/>
          <a:ext cx="10751287" cy="3338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968">
                  <a:extLst>
                    <a:ext uri="{9D8B030D-6E8A-4147-A177-3AD203B41FA5}">
                      <a16:colId xmlns:a16="http://schemas.microsoft.com/office/drawing/2014/main" val="3777551287"/>
                    </a:ext>
                  </a:extLst>
                </a:gridCol>
                <a:gridCol w="3808060">
                  <a:extLst>
                    <a:ext uri="{9D8B030D-6E8A-4147-A177-3AD203B41FA5}">
                      <a16:colId xmlns:a16="http://schemas.microsoft.com/office/drawing/2014/main" val="1289958649"/>
                    </a:ext>
                  </a:extLst>
                </a:gridCol>
                <a:gridCol w="5114259">
                  <a:extLst>
                    <a:ext uri="{9D8B030D-6E8A-4147-A177-3AD203B41FA5}">
                      <a16:colId xmlns:a16="http://schemas.microsoft.com/office/drawing/2014/main" val="131410944"/>
                    </a:ext>
                  </a:extLst>
                </a:gridCol>
              </a:tblGrid>
              <a:tr h="369280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kern="1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Situaties die het moeilijk maken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0" marR="4953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Het is moeilijk voor jou omdat (kwetsbaarheden):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0" marR="49530" marT="9525" marB="0"/>
                </a:tc>
                <a:extLst>
                  <a:ext uri="{0D108BD9-81ED-4DB2-BD59-A6C34878D82A}">
                    <a16:rowId xmlns:a16="http://schemas.microsoft.com/office/drawing/2014/main" val="835286475"/>
                  </a:ext>
                </a:extLst>
              </a:tr>
              <a:tr h="2969253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Ongeremd uiten van boosheid en verongelijktheid tijdens conflicten met leerkrachten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kern="100" dirty="0">
                          <a:effectLst/>
                        </a:rPr>
                        <a:t>Opvoeders/leerkrachten die </a:t>
                      </a:r>
                      <a:r>
                        <a:rPr lang="nl-NL" sz="1800" b="1" kern="100" dirty="0">
                          <a:effectLst/>
                        </a:rPr>
                        <a:t>te fel reageren op mislukkingen of fouten of een appèl doen op medewerking dmv emotionele druk</a:t>
                      </a:r>
                      <a:r>
                        <a:rPr lang="nl-NL" sz="1800" kern="100" dirty="0">
                          <a:effectLst/>
                        </a:rPr>
                        <a:t>. Door de ontstane (over)gevoeligheid worden ook aanvankelijk neutrale situaties gekoppeld aan buitensluiting waardoor negatieve overtuigingen nog vaker worden bevestigd dan feitelijk het geval zou hoeven te zijn.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0" marR="49530" marT="9525" marB="0">
                    <a:solidFill>
                      <a:srgbClr val="ED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kern="100" dirty="0">
                          <a:effectLst/>
                        </a:rPr>
                        <a:t>Disfunctionele copingsstijl bij tegenslag, frustratie, kritiek of overvraging</a:t>
                      </a:r>
                      <a:r>
                        <a:rPr lang="nl-NL" sz="1800" kern="100" dirty="0">
                          <a:effectLst/>
                        </a:rPr>
                        <a:t>: 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30810" algn="l"/>
                        </a:tabLst>
                      </a:pPr>
                      <a:r>
                        <a:rPr lang="nl-NL" sz="1800" kern="100" dirty="0">
                          <a:effectLst/>
                        </a:rPr>
                        <a:t>zwart-witdenken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30810" algn="l"/>
                        </a:tabLst>
                      </a:pPr>
                      <a:r>
                        <a:rPr lang="nl-NL" sz="1800" kern="100" dirty="0">
                          <a:effectLst/>
                        </a:rPr>
                        <a:t>overgeneraliseren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30810" algn="l"/>
                        </a:tabLst>
                      </a:pPr>
                      <a:r>
                        <a:rPr lang="nl-NL" sz="1800" kern="100" dirty="0">
                          <a:effectLst/>
                        </a:rPr>
                        <a:t>terugtrekken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b="1" kern="100" dirty="0">
                          <a:effectLst/>
                        </a:rPr>
                        <a:t>Leergeschiedenis van exclusie en wederzijds sociaal onbegrip</a:t>
                      </a:r>
                      <a:r>
                        <a:rPr lang="nl-NL" sz="1800" kern="100" dirty="0">
                          <a:effectLst/>
                        </a:rPr>
                        <a:t>: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130810" algn="l"/>
                        </a:tabLst>
                      </a:pPr>
                      <a:r>
                        <a:rPr lang="nl-NL" sz="1800" kern="100" dirty="0">
                          <a:effectLst/>
                        </a:rPr>
                        <a:t>selectieve aandacht voor buitensluiting </a:t>
                      </a:r>
                    </a:p>
                    <a:p>
                      <a:pPr marL="180975" lvl="0" indent="-180975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30810" algn="l"/>
                        </a:tabLst>
                      </a:pPr>
                      <a:r>
                        <a:rPr lang="nl-NL" sz="1800" kern="100" dirty="0">
                          <a:effectLst/>
                        </a:rPr>
                        <a:t>negatieve zelfovertuigingen (‘Ik doe alles fout’ en ‘Niemand mag mij’)</a:t>
                      </a:r>
                      <a:endParaRPr lang="nl-N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0" marR="49530" marT="9525" marB="0">
                    <a:solidFill>
                      <a:srgbClr val="ED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95792"/>
                  </a:ext>
                </a:extLst>
              </a:tr>
            </a:tbl>
          </a:graphicData>
        </a:graphic>
      </p:graphicFrame>
      <p:graphicFrame>
        <p:nvGraphicFramePr>
          <p:cNvPr id="10" name="Tabel 6">
            <a:extLst>
              <a:ext uri="{FF2B5EF4-FFF2-40B4-BE49-F238E27FC236}">
                <a16:creationId xmlns:a16="http://schemas.microsoft.com/office/drawing/2014/main" id="{020E05B2-4214-7578-1AAE-2749EE760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10816"/>
              </p:ext>
            </p:extLst>
          </p:nvPr>
        </p:nvGraphicFramePr>
        <p:xfrm>
          <a:off x="3260652" y="2352949"/>
          <a:ext cx="89313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028">
                  <a:extLst>
                    <a:ext uri="{9D8B030D-6E8A-4147-A177-3AD203B41FA5}">
                      <a16:colId xmlns:a16="http://schemas.microsoft.com/office/drawing/2014/main" val="1466061262"/>
                    </a:ext>
                  </a:extLst>
                </a:gridCol>
                <a:gridCol w="5199320">
                  <a:extLst>
                    <a:ext uri="{9D8B030D-6E8A-4147-A177-3AD203B41FA5}">
                      <a16:colId xmlns:a16="http://schemas.microsoft.com/office/drawing/2014/main" val="235500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Actieve stressoren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FF0000"/>
                          </a:solidFill>
                        </a:rPr>
                        <a:t> Actieve kwetsbaarheden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77930"/>
                  </a:ext>
                </a:extLst>
              </a:tr>
            </a:tbl>
          </a:graphicData>
        </a:graphic>
      </p:graphicFrame>
      <p:sp>
        <p:nvSpPr>
          <p:cNvPr id="11" name="Pijl: links/rechts 10">
            <a:extLst>
              <a:ext uri="{FF2B5EF4-FFF2-40B4-BE49-F238E27FC236}">
                <a16:creationId xmlns:a16="http://schemas.microsoft.com/office/drawing/2014/main" id="{91D6A3CB-EE7F-0280-FCD1-711F0D09C066}"/>
              </a:ext>
            </a:extLst>
          </p:cNvPr>
          <p:cNvSpPr/>
          <p:nvPr/>
        </p:nvSpPr>
        <p:spPr>
          <a:xfrm>
            <a:off x="5943601" y="2485311"/>
            <a:ext cx="925032" cy="24559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47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229827-FBED-589A-B184-5C1B288BA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2" t="18294" r="19593" b="7907"/>
          <a:stretch/>
        </p:blipFill>
        <p:spPr>
          <a:xfrm>
            <a:off x="935666" y="106326"/>
            <a:ext cx="10632558" cy="6839322"/>
          </a:xfrm>
          <a:prstGeom prst="rect">
            <a:avLst/>
          </a:prstGeo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71A579E1-81A6-4E62-A133-02DF145F50D6}"/>
              </a:ext>
            </a:extLst>
          </p:cNvPr>
          <p:cNvSpPr/>
          <p:nvPr/>
        </p:nvSpPr>
        <p:spPr>
          <a:xfrm rot="1369277">
            <a:off x="5739310" y="5133684"/>
            <a:ext cx="1644719" cy="681660"/>
          </a:xfrm>
          <a:prstGeom prst="rightArrow">
            <a:avLst/>
          </a:prstGeom>
          <a:solidFill>
            <a:srgbClr val="154DFF"/>
          </a:solidFill>
          <a:ln>
            <a:solidFill>
              <a:srgbClr val="154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rgbClr val="154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1E98EF6-F951-3FEF-4507-72539572B83D}"/>
              </a:ext>
            </a:extLst>
          </p:cNvPr>
          <p:cNvSpPr txBox="1">
            <a:spLocks/>
          </p:cNvSpPr>
          <p:nvPr/>
        </p:nvSpPr>
        <p:spPr>
          <a:xfrm>
            <a:off x="213304" y="4935251"/>
            <a:ext cx="4637881" cy="194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Info:</a:t>
            </a:r>
            <a:r>
              <a:rPr lang="nl-NL" sz="25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marcageeraets@bureaupeers.nl</a:t>
            </a:r>
            <a:endParaRPr lang="nl-NL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br>
              <a:rPr lang="nl-NL" dirty="0"/>
            </a:br>
            <a:endParaRPr lang="nl-NL" dirty="0"/>
          </a:p>
        </p:txBody>
      </p:sp>
      <p:pic>
        <p:nvPicPr>
          <p:cNvPr id="7" name="Afbeelding 6" descr="Afbeelding met patroon, Graphics, ontwerp&#10;&#10;Automatisch gegenereerde beschrijving">
            <a:extLst>
              <a:ext uri="{FF2B5EF4-FFF2-40B4-BE49-F238E27FC236}">
                <a16:creationId xmlns:a16="http://schemas.microsoft.com/office/drawing/2014/main" id="{6522D2D6-A9ED-CD70-AB92-9284C436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04" y="909325"/>
            <a:ext cx="2975344" cy="2975344"/>
          </a:xfrm>
          <a:prstGeom prst="rect">
            <a:avLst/>
          </a:prstGeom>
        </p:spPr>
      </p:pic>
      <p:sp>
        <p:nvSpPr>
          <p:cNvPr id="34" name="Titel 1">
            <a:extLst>
              <a:ext uri="{FF2B5EF4-FFF2-40B4-BE49-F238E27FC236}">
                <a16:creationId xmlns:a16="http://schemas.microsoft.com/office/drawing/2014/main" id="{E8B784C4-D90D-CA12-5D72-08E47DDAE33C}"/>
              </a:ext>
            </a:extLst>
          </p:cNvPr>
          <p:cNvSpPr txBox="1">
            <a:spLocks/>
          </p:cNvSpPr>
          <p:nvPr/>
        </p:nvSpPr>
        <p:spPr>
          <a:xfrm>
            <a:off x="1143332" y="4461003"/>
            <a:ext cx="8156448" cy="985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dirty="0"/>
            </a:br>
            <a:endParaRPr lang="nl-NL" dirty="0"/>
          </a:p>
        </p:txBody>
      </p:sp>
      <p:pic>
        <p:nvPicPr>
          <p:cNvPr id="3" name="Afbeelding 2" descr="Afbeelding met tekst, Lettertype, schermopname, poster&#10;&#10;Automatisch gegenereerde beschrijving">
            <a:extLst>
              <a:ext uri="{FF2B5EF4-FFF2-40B4-BE49-F238E27FC236}">
                <a16:creationId xmlns:a16="http://schemas.microsoft.com/office/drawing/2014/main" id="{C99458D4-3B17-92C1-D716-8066701E9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1" y="766317"/>
            <a:ext cx="3771899" cy="532536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062BE6-C5C0-F822-1812-CB4938914052}"/>
              </a:ext>
            </a:extLst>
          </p:cNvPr>
          <p:cNvSpPr txBox="1">
            <a:spLocks/>
          </p:cNvSpPr>
          <p:nvPr/>
        </p:nvSpPr>
        <p:spPr>
          <a:xfrm>
            <a:off x="3451310" y="1411415"/>
            <a:ext cx="7799801" cy="297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nl-NL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 de website vrij toegankelijk:</a:t>
            </a:r>
          </a:p>
          <a:p>
            <a:pPr>
              <a:lnSpc>
                <a:spcPts val="3400"/>
              </a:lnSpc>
            </a:pPr>
            <a:r>
              <a:rPr lang="nl-NL" sz="25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Publicaties</a:t>
            </a:r>
            <a:endParaRPr lang="nl-NL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3400"/>
              </a:lnSpc>
            </a:pPr>
            <a:r>
              <a:rPr lang="nl-NL" sz="25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Filmpjes</a:t>
            </a:r>
            <a:r>
              <a:rPr lang="nl-NL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ts val="3400"/>
              </a:lnSpc>
            </a:pPr>
            <a:r>
              <a:rPr lang="nl-NL" sz="2500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Mindmaps</a:t>
            </a:r>
            <a:endParaRPr lang="nl-NL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3400"/>
              </a:lnSpc>
            </a:pPr>
            <a:r>
              <a:rPr lang="nl-NL" sz="2500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Digitale tool</a:t>
            </a:r>
            <a:b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4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1260"/>
            <a:ext cx="10411981" cy="5856739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Is een verklarende analyse genoeg?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  </a:t>
            </a:r>
          </a:p>
        </p:txBody>
      </p:sp>
      <p:pic>
        <p:nvPicPr>
          <p:cNvPr id="1026" name="Picture 2" descr="Een heleboel verwarde spoor rails, bovenaanzicht. Soort faciliteit.​​​ foto">
            <a:extLst>
              <a:ext uri="{FF2B5EF4-FFF2-40B4-BE49-F238E27FC236}">
                <a16:creationId xmlns:a16="http://schemas.microsoft.com/office/drawing/2014/main" id="{C5577B81-8F51-8E86-3499-F12736E7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9204"/>
            <a:ext cx="6637638" cy="44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7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Knelpunten en beren op de weg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6964326" y="2055814"/>
            <a:ext cx="4493216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endParaRPr lang="nl-NL" sz="3200" dirty="0">
              <a:latin typeface="+mn-lt"/>
            </a:endParaRPr>
          </a:p>
          <a:p>
            <a:pPr>
              <a:lnSpc>
                <a:spcPts val="3000"/>
              </a:lnSpc>
            </a:pPr>
            <a:endParaRPr lang="nl-NL" sz="3200" dirty="0">
              <a:latin typeface="+mn-lt"/>
            </a:endParaRPr>
          </a:p>
          <a:p>
            <a:pPr>
              <a:lnSpc>
                <a:spcPts val="3600"/>
              </a:lnSpc>
            </a:pPr>
            <a:r>
              <a:rPr lang="nl-NL" sz="3200" dirty="0">
                <a:latin typeface="+mn-lt"/>
              </a:rPr>
              <a:t>Wat zien jullie als voornaamste knelpunt?</a:t>
            </a:r>
          </a:p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   </a:t>
            </a:r>
          </a:p>
        </p:txBody>
      </p:sp>
      <p:pic>
        <p:nvPicPr>
          <p:cNvPr id="3" name="Afbeelding 2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CC50B673-6B63-555D-4949-38654464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2351089"/>
            <a:ext cx="5095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Organiseren van zorg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Als duidelijk is wat er nodig is komen wij bij het hoe;</a:t>
            </a: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Met sterke procesregie komen wij een heel eind: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Is er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commitment</a:t>
            </a:r>
            <a:r>
              <a:rPr lang="nl-NL" sz="2000" b="1" dirty="0">
                <a:solidFill>
                  <a:srgbClr val="F96307"/>
                </a:solidFill>
                <a:latin typeface="+mn-lt"/>
              </a:rPr>
              <a:t> </a:t>
            </a:r>
            <a:r>
              <a:rPr lang="nl-NL" sz="2000" dirty="0">
                <a:latin typeface="+mn-lt"/>
              </a:rPr>
              <a:t>van alle betrokkenen op de verklarende analyse?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Wij blijven de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leidende principes </a:t>
            </a:r>
            <a:r>
              <a:rPr lang="nl-NL" sz="2000" dirty="0">
                <a:latin typeface="+mn-lt"/>
              </a:rPr>
              <a:t>van Thuis voor </a:t>
            </a:r>
            <a:r>
              <a:rPr lang="nl-NL" sz="2000" dirty="0" err="1">
                <a:latin typeface="+mn-lt"/>
              </a:rPr>
              <a:t>Noordje</a:t>
            </a:r>
            <a:r>
              <a:rPr lang="nl-NL" sz="2000" dirty="0">
                <a:latin typeface="+mn-lt"/>
              </a:rPr>
              <a:t> volgen.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Er blijft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gezamenlijke verantwoordelijkheid</a:t>
            </a:r>
            <a:r>
              <a:rPr lang="nl-NL" sz="2000" dirty="0">
                <a:latin typeface="+mn-lt"/>
              </a:rPr>
              <a:t>, er wordt niet naar elkaar gewezen.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Zijn ieders belangen, mogelijkheden en onmogelijkheden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inzichtelijk</a:t>
            </a:r>
            <a:r>
              <a:rPr lang="nl-NL" sz="2000" dirty="0">
                <a:solidFill>
                  <a:srgbClr val="154DFF"/>
                </a:solidFill>
                <a:latin typeface="+mn-lt"/>
              </a:rPr>
              <a:t>.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Wat heeft een ieder nodig om uitvoering te geven aan de verklarende analyse?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154DFF"/>
                </a:solidFill>
                <a:latin typeface="+mn-lt"/>
              </a:rPr>
              <a:t>Wij laten niet los </a:t>
            </a:r>
          </a:p>
        </p:txBody>
      </p:sp>
    </p:spTree>
    <p:extLst>
      <p:ext uri="{BB962C8B-B14F-4D97-AF65-F5344CB8AC3E}">
        <p14:creationId xmlns:p14="http://schemas.microsoft.com/office/powerpoint/2010/main" val="250001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i="0" u="none" strike="noStrike" dirty="0">
                <a:solidFill>
                  <a:srgbClr val="0155A6"/>
                </a:solidFill>
                <a:effectLst/>
                <a:latin typeface="DIN Condensed Bold" pitchFamily="2" charset="0"/>
              </a:rPr>
            </a:br>
            <a:r>
              <a:rPr lang="nl-NL" b="1" i="0" u="none" strike="noStrike" dirty="0">
                <a:solidFill>
                  <a:srgbClr val="0155A6"/>
                </a:solidFill>
                <a:effectLst/>
                <a:latin typeface="+mn-lt"/>
              </a:rPr>
              <a:t>BOVENREGIONAAL EXPERTISENETWERK JEUGD </a:t>
            </a:r>
            <a:r>
              <a:rPr lang="nl-NL" b="1" i="0" u="none" strike="noStrike" dirty="0">
                <a:solidFill>
                  <a:srgbClr val="F26F23"/>
                </a:solidFill>
                <a:effectLst/>
                <a:latin typeface="+mn-lt"/>
              </a:rPr>
              <a:t>NOORD HOLLAND</a:t>
            </a:r>
            <a:endParaRPr lang="nl-NL" sz="6000" b="1" dirty="0">
              <a:solidFill>
                <a:srgbClr val="F96307"/>
              </a:solidFill>
              <a:latin typeface="+mn-lt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2000" b="1" i="0" u="none" strike="noStrike" dirty="0">
              <a:solidFill>
                <a:srgbClr val="F96307"/>
              </a:solidFill>
              <a:effectLst/>
              <a:latin typeface="+mn-lt"/>
            </a:endParaRPr>
          </a:p>
          <a:p>
            <a:pPr algn="l"/>
            <a:r>
              <a:rPr lang="nl-NL" sz="4000" b="1" dirty="0">
                <a:solidFill>
                  <a:srgbClr val="0155A6"/>
                </a:solidFill>
                <a:latin typeface="+mn-lt"/>
              </a:rPr>
              <a:t>Info</a:t>
            </a:r>
          </a:p>
          <a:p>
            <a:pPr algn="l"/>
            <a:endParaRPr lang="nl-NL" sz="2000" b="1" dirty="0">
              <a:solidFill>
                <a:srgbClr val="F96307"/>
              </a:solidFill>
              <a:latin typeface="+mn-lt"/>
            </a:endParaRPr>
          </a:p>
          <a:p>
            <a:pPr algn="l"/>
            <a:r>
              <a:rPr lang="nl-NL" sz="2000" b="1" i="0" u="none" strike="noStrike" dirty="0">
                <a:solidFill>
                  <a:srgbClr val="F96307"/>
                </a:solidFill>
                <a:effectLst/>
                <a:latin typeface="+mn-lt"/>
              </a:rPr>
              <a:t>Gemeente Amsterdam: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</a:t>
            </a:r>
            <a:r>
              <a:rPr lang="nl-NL" sz="20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eem contact met ons op via e-mail: </a:t>
            </a:r>
            <a:r>
              <a:rPr lang="nl-NL" sz="2000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BENjeugdhulpNH@amsterdam.nl</a:t>
            </a:r>
            <a:endParaRPr lang="nl-NL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l"/>
            <a:endParaRPr lang="nl-NL" sz="2000" b="1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algn="l"/>
            <a:r>
              <a:rPr lang="nl-NL" sz="2000" b="1" dirty="0">
                <a:solidFill>
                  <a:srgbClr val="F96307"/>
                </a:solidFill>
                <a:latin typeface="+mn-lt"/>
              </a:rPr>
              <a:t>Volg ons op </a:t>
            </a:r>
            <a:r>
              <a:rPr lang="nl-NL" sz="2000" b="1" dirty="0" err="1">
                <a:solidFill>
                  <a:srgbClr val="F96307"/>
                </a:solidFill>
                <a:latin typeface="+mn-lt"/>
              </a:rPr>
              <a:t>linkedin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r>
              <a:rPr lang="nl-N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nl-NL" sz="200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https://www.linkedin.com/company/bovenregionaal-expertise-netwerk-jeugd-noord-holland</a:t>
            </a:r>
            <a:r>
              <a:rPr lang="nl-NL" sz="2000" i="0" u="none" strike="noStrike" dirty="0">
                <a:solidFill>
                  <a:srgbClr val="0563C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nl-NL" sz="2000" i="0" u="none" strike="noStrike" dirty="0">
              <a:solidFill>
                <a:srgbClr val="0155A6"/>
              </a:solidFill>
              <a:effectLst/>
              <a:latin typeface="+mn-lt"/>
            </a:endParaRPr>
          </a:p>
          <a:p>
            <a:pPr algn="l"/>
            <a:endParaRPr lang="nl-NL" sz="2000" b="1" dirty="0">
              <a:solidFill>
                <a:srgbClr val="0155A6"/>
              </a:solidFill>
              <a:latin typeface="+mn-lt"/>
            </a:endParaRPr>
          </a:p>
          <a:p>
            <a:pPr algn="l"/>
            <a:r>
              <a:rPr lang="nl-NL" sz="2000" b="1" dirty="0">
                <a:solidFill>
                  <a:srgbClr val="F96307"/>
                </a:solidFill>
                <a:latin typeface="+mn-lt"/>
              </a:rPr>
              <a:t>Susan Verlinden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06 10 30 27 16</a:t>
            </a:r>
          </a:p>
          <a:p>
            <a:pPr>
              <a:lnSpc>
                <a:spcPts val="3000"/>
              </a:lnSpc>
            </a:pPr>
            <a:endParaRPr lang="nl-NL" sz="2000" b="1" dirty="0">
              <a:solidFill>
                <a:srgbClr val="F963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96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B42F0-67BE-5C40-1D6A-9F9E5384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CD484B-0804-2677-28B8-AB9482B46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859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Welkom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AD966EB-36F1-FCA3-E85C-BF3025EA3560}"/>
              </a:ext>
            </a:extLst>
          </p:cNvPr>
          <p:cNvSpPr txBox="1"/>
          <p:nvPr/>
        </p:nvSpPr>
        <p:spPr>
          <a:xfrm>
            <a:off x="838200" y="2075623"/>
            <a:ext cx="62040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+mn-lt"/>
                <a:ea typeface="+mn-ea"/>
                <a:cs typeface="+mn-cs"/>
              </a:rPr>
              <a:t>Even </a:t>
            </a:r>
            <a:r>
              <a:rPr lang="en-US" sz="2000" b="1" dirty="0" err="1">
                <a:latin typeface="+mn-lt"/>
                <a:ea typeface="+mn-ea"/>
                <a:cs typeface="+mn-cs"/>
              </a:rPr>
              <a:t>voorstellen</a:t>
            </a:r>
            <a:r>
              <a:rPr lang="en-US" sz="2000" b="1" dirty="0">
                <a:latin typeface="+mn-lt"/>
                <a:ea typeface="+mn-ea"/>
                <a:cs typeface="+mn-cs"/>
              </a:rPr>
              <a:t>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2000" dirty="0" err="1">
                <a:latin typeface="+mn-lt"/>
                <a:ea typeface="+mn-ea"/>
                <a:cs typeface="+mn-cs"/>
              </a:rPr>
              <a:t>Zijn</a:t>
            </a:r>
            <a:r>
              <a:rPr lang="en-US" sz="2000" dirty="0">
                <a:latin typeface="+mn-lt"/>
                <a:ea typeface="+mn-ea"/>
                <a:cs typeface="+mn-cs"/>
              </a:rPr>
              <a:t> er </a:t>
            </a:r>
            <a:r>
              <a:rPr lang="en-US" sz="2000" dirty="0" err="1">
                <a:latin typeface="+mn-lt"/>
                <a:ea typeface="+mn-ea"/>
                <a:cs typeface="+mn-cs"/>
              </a:rPr>
              <a:t>vandaag</a:t>
            </a:r>
            <a:r>
              <a:rPr lang="en-US" sz="2000" dirty="0">
                <a:latin typeface="+mn-lt"/>
                <a:ea typeface="+mn-ea"/>
                <a:cs typeface="+mn-cs"/>
              </a:rPr>
              <a:t> aanwezig?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Medewerkers</a:t>
            </a:r>
            <a:r>
              <a:rPr lang="en-US" sz="2000" dirty="0">
                <a:latin typeface="+mn-lt"/>
                <a:ea typeface="+mn-ea"/>
                <a:cs typeface="+mn-cs"/>
              </a:rPr>
              <a:t> van </a:t>
            </a:r>
            <a:r>
              <a:rPr lang="en-US" sz="2000" dirty="0" err="1">
                <a:latin typeface="+mn-lt"/>
                <a:ea typeface="+mn-ea"/>
                <a:cs typeface="+mn-cs"/>
              </a:rPr>
              <a:t>gemeenten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Gedragswetenschappers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Uitvoerend</a:t>
            </a:r>
            <a:r>
              <a:rPr lang="en-US" sz="2000" dirty="0">
                <a:latin typeface="+mn-lt"/>
                <a:ea typeface="+mn-ea"/>
                <a:cs typeface="+mn-cs"/>
              </a:rPr>
              <a:t> professionals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ea typeface="+mn-ea"/>
                <a:cs typeface="+mn-cs"/>
              </a:rPr>
              <a:t>Managers/</a:t>
            </a:r>
            <a:r>
              <a:rPr lang="en-US" sz="2000" dirty="0" err="1">
                <a:latin typeface="+mn-lt"/>
                <a:ea typeface="+mn-ea"/>
                <a:cs typeface="+mn-cs"/>
              </a:rPr>
              <a:t>teamleiders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Jeugdbeschermers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Ervaringsdeskundigen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Onderwijs</a:t>
            </a:r>
            <a:r>
              <a:rPr lang="en-US" sz="2000" dirty="0">
                <a:latin typeface="+mn-lt"/>
                <a:ea typeface="+mn-ea"/>
                <a:cs typeface="+mn-cs"/>
              </a:rPr>
              <a:t> of </a:t>
            </a:r>
            <a:r>
              <a:rPr lang="en-US" sz="2000" dirty="0" err="1"/>
              <a:t>s</a:t>
            </a:r>
            <a:r>
              <a:rPr lang="en-US" sz="2000" dirty="0" err="1">
                <a:latin typeface="+mn-lt"/>
                <a:ea typeface="+mn-ea"/>
                <a:cs typeface="+mn-cs"/>
              </a:rPr>
              <a:t>amenwerkingsverbanden</a:t>
            </a: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Andere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functies</a:t>
            </a:r>
            <a:r>
              <a:rPr lang="en-US" sz="2000" dirty="0"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6" descr="Say Hello To Others text">
            <a:extLst>
              <a:ext uri="{FF2B5EF4-FFF2-40B4-BE49-F238E27FC236}">
                <a16:creationId xmlns:a16="http://schemas.microsoft.com/office/drawing/2014/main" id="{E35FD6B1-0647-3CF7-D178-E659D78B5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413" r="-1" b="261"/>
          <a:stretch/>
        </p:blipFill>
        <p:spPr bwMode="auto">
          <a:xfrm>
            <a:off x="4904316" y="1027906"/>
            <a:ext cx="7287684" cy="442590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Ambitie Thuis voor Noordje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”Als we geen jeugdige meer uit huis willen plaatsen, door willen plaatsen of gesloten willen plaatsen</a:t>
            </a:r>
          </a:p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En de best passende zorg dichtbij huis, of zo thuis als mogelijk, willen geven, dan is het continue hebben van een eenduidig gedragen beeld essentieel”.</a:t>
            </a: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Dat betekent: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154DFF"/>
                </a:solidFill>
                <a:latin typeface="+mn-lt"/>
              </a:rPr>
              <a:t>Iedereen aan tafel</a:t>
            </a:r>
            <a:r>
              <a:rPr lang="nl-NL" sz="2000" dirty="0">
                <a:latin typeface="+mn-lt"/>
              </a:rPr>
              <a:t>, overeenstemming over wat nodig is en helpend is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Luister naar ouders en jeugdige,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stem voortdurend </a:t>
            </a:r>
            <a:r>
              <a:rPr lang="nl-NL" sz="2000" dirty="0">
                <a:latin typeface="+mn-lt"/>
              </a:rPr>
              <a:t>met elkaar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af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b="1" dirty="0">
                <a:solidFill>
                  <a:srgbClr val="154DFF"/>
                </a:solidFill>
                <a:latin typeface="+mn-lt"/>
              </a:rPr>
              <a:t>Eerst</a:t>
            </a:r>
            <a:r>
              <a:rPr lang="nl-NL" sz="2000" dirty="0">
                <a:latin typeface="+mn-lt"/>
              </a:rPr>
              <a:t> het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wat</a:t>
            </a:r>
            <a:r>
              <a:rPr lang="nl-NL" sz="2000" dirty="0">
                <a:latin typeface="+mn-lt"/>
              </a:rPr>
              <a:t> en dan pas het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hoe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Durf risico’s te nemen, doe alleen wat werkt en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toets</a:t>
            </a:r>
            <a:r>
              <a:rPr lang="nl-NL" sz="2000" dirty="0">
                <a:latin typeface="+mn-lt"/>
              </a:rPr>
              <a:t> dit voortdurend, werkt het niet: </a:t>
            </a:r>
            <a:r>
              <a:rPr lang="nl-NL" sz="2000" b="1" dirty="0">
                <a:solidFill>
                  <a:srgbClr val="F96307"/>
                </a:solidFill>
                <a:latin typeface="+mn-lt"/>
              </a:rPr>
              <a:t>stoppen</a:t>
            </a:r>
            <a:r>
              <a:rPr lang="nl-NL" sz="2000" dirty="0">
                <a:latin typeface="+mn-lt"/>
              </a:rPr>
              <a:t>.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endParaRPr lang="nl-N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35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 group of people holding hands on top of a tree">
            <a:extLst>
              <a:ext uri="{FF2B5EF4-FFF2-40B4-BE49-F238E27FC236}">
                <a16:creationId xmlns:a16="http://schemas.microsoft.com/office/drawing/2014/main" id="{A5780C99-9559-F300-673E-1E5BC621D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95"/>
          <a:stretch/>
        </p:blipFill>
        <p:spPr bwMode="auto">
          <a:xfrm>
            <a:off x="6249124" y="1"/>
            <a:ext cx="4411023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BEF09ABA-01B8-75E5-858C-A3C2A21E5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934"/>
          <a:stretch/>
        </p:blipFill>
        <p:spPr>
          <a:xfrm>
            <a:off x="10175358" y="-1"/>
            <a:ext cx="2080650" cy="6858000"/>
          </a:xfr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7B6BC06-24B0-8F66-3833-9188269B0B34}"/>
              </a:ext>
            </a:extLst>
          </p:cNvPr>
          <p:cNvSpPr/>
          <p:nvPr/>
        </p:nvSpPr>
        <p:spPr>
          <a:xfrm>
            <a:off x="0" y="0"/>
            <a:ext cx="5571460" cy="674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1">
            <a:extLst>
              <a:ext uri="{FF2B5EF4-FFF2-40B4-BE49-F238E27FC236}">
                <a16:creationId xmlns:a16="http://schemas.microsoft.com/office/drawing/2014/main" id="{76AB384D-ED16-A16A-24D9-9465384D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Hoe doen we dat?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EE042646-FFEA-03EC-0031-D33DD707F473}"/>
              </a:ext>
            </a:extLst>
          </p:cNvPr>
          <p:cNvSpPr txBox="1">
            <a:spLocks/>
          </p:cNvSpPr>
          <p:nvPr/>
        </p:nvSpPr>
        <p:spPr>
          <a:xfrm>
            <a:off x="767035" y="2258171"/>
            <a:ext cx="5494822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429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154DFF"/>
                </a:solidFill>
                <a:latin typeface="+mn-lt"/>
                <a:ea typeface="+mn-ea"/>
                <a:cs typeface="+mn-cs"/>
              </a:rPr>
              <a:t>Goede </a:t>
            </a:r>
            <a:r>
              <a:rPr lang="en-US" sz="2000" b="1" dirty="0" err="1">
                <a:solidFill>
                  <a:srgbClr val="154DFF"/>
                </a:solidFill>
                <a:latin typeface="+mn-lt"/>
                <a:ea typeface="+mn-ea"/>
                <a:cs typeface="+mn-cs"/>
              </a:rPr>
              <a:t>procesregie</a:t>
            </a:r>
            <a:r>
              <a:rPr lang="en-US" sz="2000" dirty="0">
                <a:latin typeface="+mn-lt"/>
                <a:ea typeface="+mn-ea"/>
                <a:cs typeface="+mn-cs"/>
              </a:rPr>
              <a:t>, want </a:t>
            </a:r>
            <a:r>
              <a:rPr lang="en-US" sz="2000" dirty="0" err="1">
                <a:latin typeface="+mn-lt"/>
                <a:ea typeface="+mn-ea"/>
                <a:cs typeface="+mn-cs"/>
              </a:rPr>
              <a:t>iedereen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aan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tafel</a:t>
            </a:r>
            <a:r>
              <a:rPr lang="en-US" sz="2000" dirty="0">
                <a:latin typeface="+mn-lt"/>
                <a:ea typeface="+mn-ea"/>
                <a:cs typeface="+mn-cs"/>
              </a:rPr>
              <a:t> is zo </a:t>
            </a:r>
            <a:r>
              <a:rPr lang="en-US" sz="2000" dirty="0" err="1">
                <a:latin typeface="+mn-lt"/>
                <a:ea typeface="+mn-ea"/>
                <a:cs typeface="+mn-cs"/>
              </a:rPr>
              <a:t>makkelijk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nog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niet</a:t>
            </a:r>
            <a:r>
              <a:rPr lang="en-US" sz="2000" dirty="0">
                <a:latin typeface="+mn-lt"/>
                <a:ea typeface="+mn-ea"/>
                <a:cs typeface="+mn-cs"/>
              </a:rPr>
              <a:t>.</a:t>
            </a:r>
          </a:p>
          <a:p>
            <a:pPr marL="457200" indent="-3429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ea typeface="+mn-ea"/>
                <a:cs typeface="+mn-cs"/>
              </a:rPr>
              <a:t>Het </a:t>
            </a:r>
            <a:r>
              <a:rPr lang="en-US" sz="2000" dirty="0" err="1">
                <a:latin typeface="+mn-lt"/>
                <a:ea typeface="+mn-ea"/>
                <a:cs typeface="+mn-cs"/>
              </a:rPr>
              <a:t>inzetten</a:t>
            </a:r>
            <a:r>
              <a:rPr lang="en-US" sz="2000" dirty="0">
                <a:latin typeface="+mn-lt"/>
                <a:ea typeface="+mn-ea"/>
                <a:cs typeface="+mn-cs"/>
              </a:rPr>
              <a:t> van </a:t>
            </a:r>
            <a:r>
              <a:rPr lang="en-US" sz="2000" dirty="0" err="1">
                <a:latin typeface="+mn-lt"/>
                <a:ea typeface="+mn-ea"/>
                <a:cs typeface="+mn-cs"/>
              </a:rPr>
              <a:t>een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154DFF"/>
                </a:solidFill>
                <a:latin typeface="+mn-lt"/>
                <a:ea typeface="+mn-ea"/>
                <a:cs typeface="+mn-cs"/>
              </a:rPr>
              <a:t>verklarende</a:t>
            </a:r>
            <a:r>
              <a:rPr lang="en-US" sz="2000" b="1" dirty="0">
                <a:solidFill>
                  <a:srgbClr val="154DFF"/>
                </a:solidFill>
                <a:latin typeface="+mn-lt"/>
                <a:ea typeface="+mn-ea"/>
                <a:cs typeface="+mn-cs"/>
              </a:rPr>
              <a:t> analyse</a:t>
            </a:r>
            <a:r>
              <a:rPr lang="en-US" sz="2000" dirty="0">
                <a:solidFill>
                  <a:srgbClr val="154D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latin typeface="+mn-lt"/>
                <a:ea typeface="+mn-ea"/>
                <a:cs typeface="+mn-cs"/>
              </a:rPr>
              <a:t>is 1 van de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instrumenten</a:t>
            </a:r>
            <a:r>
              <a:rPr lang="en-US" sz="2000" dirty="0">
                <a:latin typeface="+mn-lt"/>
                <a:ea typeface="+mn-ea"/>
                <a:cs typeface="+mn-cs"/>
              </a:rPr>
              <a:t> die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hieraan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kunnen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bijdragen</a:t>
            </a:r>
            <a:r>
              <a:rPr lang="en-US" sz="2000" dirty="0">
                <a:latin typeface="+mn-lt"/>
                <a:ea typeface="+mn-ea"/>
                <a:cs typeface="+mn-cs"/>
              </a:rPr>
              <a:t>.</a:t>
            </a:r>
          </a:p>
          <a:p>
            <a:pPr marL="457200" indent="-342900">
              <a:lnSpc>
                <a:spcPts val="3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  <a:ea typeface="+mn-ea"/>
                <a:cs typeface="+mn-cs"/>
              </a:rPr>
              <a:t>Ondertussen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zeker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niet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stil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blijven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staan</a:t>
            </a:r>
            <a:r>
              <a:rPr lang="en-US" sz="2000" dirty="0">
                <a:latin typeface="+mn-lt"/>
                <a:ea typeface="+mn-ea"/>
                <a:cs typeface="+mn-cs"/>
              </a:rPr>
              <a:t> of </a:t>
            </a:r>
            <a:r>
              <a:rPr lang="en-US" sz="2000" dirty="0" err="1">
                <a:latin typeface="+mn-lt"/>
                <a:ea typeface="+mn-ea"/>
                <a:cs typeface="+mn-cs"/>
              </a:rPr>
              <a:t>uit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druk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afwijken</a:t>
            </a:r>
            <a:r>
              <a:rPr lang="en-US" sz="2000" dirty="0">
                <a:latin typeface="+mn-lt"/>
                <a:ea typeface="+mn-ea"/>
                <a:cs typeface="+mn-cs"/>
              </a:rPr>
              <a:t> van de </a:t>
            </a:r>
            <a:r>
              <a:rPr lang="en-US" sz="2000" b="1" dirty="0" err="1">
                <a:solidFill>
                  <a:srgbClr val="154DFF"/>
                </a:solidFill>
                <a:latin typeface="+mn-lt"/>
                <a:ea typeface="+mn-ea"/>
                <a:cs typeface="+mn-cs"/>
              </a:rPr>
              <a:t>leidende</a:t>
            </a:r>
            <a:r>
              <a:rPr lang="en-US" sz="2000" b="1" dirty="0">
                <a:solidFill>
                  <a:srgbClr val="154D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srgbClr val="154DFF"/>
                </a:solidFill>
                <a:latin typeface="+mn-lt"/>
                <a:ea typeface="+mn-ea"/>
                <a:cs typeface="+mn-cs"/>
              </a:rPr>
              <a:t>principes</a:t>
            </a:r>
            <a:r>
              <a:rPr lang="en-US" sz="2000" b="1" dirty="0">
                <a:solidFill>
                  <a:srgbClr val="154D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latin typeface="+mn-lt"/>
                <a:ea typeface="+mn-ea"/>
                <a:cs typeface="+mn-cs"/>
              </a:rPr>
              <a:t>thuis</a:t>
            </a:r>
            <a:r>
              <a:rPr lang="en-US" sz="2000" dirty="0">
                <a:latin typeface="+mn-lt"/>
                <a:ea typeface="+mn-ea"/>
                <a:cs typeface="+mn-cs"/>
              </a:rPr>
              <a:t> voor Noordje.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83456" cy="1325563"/>
          </a:xfrm>
          <a:noFill/>
        </p:spPr>
        <p:txBody>
          <a:bodyPr>
            <a:no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Wat kunnen we verbeteren?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94BA0FD-EB80-F087-9BF8-007D357CA06E}"/>
              </a:ext>
            </a:extLst>
          </p:cNvPr>
          <p:cNvSpPr/>
          <p:nvPr/>
        </p:nvSpPr>
        <p:spPr>
          <a:xfrm>
            <a:off x="4929091" y="3993256"/>
            <a:ext cx="619256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“….wordt duidelijk dat maar zelden goed geluisterd en geanalyseerd is. En dat met de beste bedoelingen een </a:t>
            </a:r>
            <a:r>
              <a:rPr lang="nl-NL" sz="2400" b="1" dirty="0">
                <a:solidFill>
                  <a:srgbClr val="154DFF"/>
                </a:solidFill>
              </a:rPr>
              <a:t>reeks van trajecten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werd gestart gebaseerd op </a:t>
            </a:r>
            <a:r>
              <a:rPr lang="nl-NL" sz="2400" b="1" dirty="0">
                <a:solidFill>
                  <a:srgbClr val="154DFF"/>
                </a:solidFill>
              </a:rPr>
              <a:t>verkeerde aannames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een </a:t>
            </a:r>
            <a:r>
              <a:rPr lang="nl-NL" sz="2400" b="1" dirty="0">
                <a:solidFill>
                  <a:srgbClr val="154DFF"/>
                </a:solidFill>
              </a:rPr>
              <a:t>onvolledig beeld van wat er aan de hand is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…..”.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5238D0-5CC1-1252-72CE-B5584DDCC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21" t="44198" r="2965" b="20000"/>
          <a:stretch/>
        </p:blipFill>
        <p:spPr>
          <a:xfrm>
            <a:off x="838200" y="2344572"/>
            <a:ext cx="3460661" cy="192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96307"/>
                </a:solidFill>
              </a:rPr>
            </a:br>
            <a:r>
              <a:rPr lang="nl-NL" sz="6700" b="1" dirty="0">
                <a:solidFill>
                  <a:srgbClr val="F96307"/>
                </a:solidFill>
              </a:rPr>
              <a:t>Wat is er nieuw?</a:t>
            </a:r>
            <a:br>
              <a:rPr lang="nl-NL" dirty="0"/>
            </a:br>
            <a:endParaRPr lang="nl-NL" dirty="0"/>
          </a:p>
        </p:txBody>
      </p:sp>
      <p:pic>
        <p:nvPicPr>
          <p:cNvPr id="3" name="Picture 2" descr="tegeltjenl-delfts-blauw-bold">
            <a:extLst>
              <a:ext uri="{FF2B5EF4-FFF2-40B4-BE49-F238E27FC236}">
                <a16:creationId xmlns:a16="http://schemas.microsoft.com/office/drawing/2014/main" id="{BB362227-13EA-B92B-59D7-E5D4A95C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4" y="1723020"/>
            <a:ext cx="5226168" cy="52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780228C-2ABC-02A1-744E-1ACA38D627F1}"/>
              </a:ext>
            </a:extLst>
          </p:cNvPr>
          <p:cNvSpPr/>
          <p:nvPr/>
        </p:nvSpPr>
        <p:spPr>
          <a:xfrm>
            <a:off x="1751402" y="3589563"/>
            <a:ext cx="2809272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96307"/>
                </a:solidFill>
              </a:rPr>
              <a:t>NIET</a:t>
            </a:r>
          </a:p>
          <a:p>
            <a:pPr algn="ctr"/>
            <a:r>
              <a:rPr lang="nl-NL" sz="2400" b="1" dirty="0">
                <a:solidFill>
                  <a:srgbClr val="F96307"/>
                </a:solidFill>
              </a:rPr>
              <a:t>“Ze manipuleert, bedriegt, bedreigt, chanteert”</a:t>
            </a:r>
          </a:p>
          <a:p>
            <a:pPr algn="ctr"/>
            <a:endParaRPr lang="nl-NL" sz="2800" b="1" dirty="0">
              <a:solidFill>
                <a:srgbClr val="7030A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B5F041-C4A7-9510-D17A-85E37832F84F}"/>
              </a:ext>
            </a:extLst>
          </p:cNvPr>
          <p:cNvSpPr txBox="1">
            <a:spLocks/>
          </p:cNvSpPr>
          <p:nvPr/>
        </p:nvSpPr>
        <p:spPr>
          <a:xfrm>
            <a:off x="5901069" y="2055813"/>
            <a:ext cx="6007395" cy="5358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>
                <a:latin typeface="+mn-lt"/>
              </a:rPr>
              <a:t>De overtuiging dat we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anders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moeten gaan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analyseren </a:t>
            </a:r>
            <a:r>
              <a:rPr lang="nl-NL" sz="2000" dirty="0">
                <a:latin typeface="+mn-lt"/>
              </a:rPr>
              <a:t>voordat we aan de slag gaan</a:t>
            </a:r>
          </a:p>
          <a:p>
            <a:pPr>
              <a:lnSpc>
                <a:spcPts val="3000"/>
              </a:lnSpc>
            </a:pPr>
            <a:endParaRPr lang="nl-NL" sz="2000" dirty="0">
              <a:latin typeface="+mn-lt"/>
            </a:endParaRP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nl-NL" sz="2000" dirty="0">
                <a:latin typeface="+mn-lt"/>
              </a:rPr>
              <a:t>Beter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met</a:t>
            </a:r>
            <a:r>
              <a:rPr lang="nl-NL" sz="2000" dirty="0">
                <a:latin typeface="+mn-lt"/>
              </a:rPr>
              <a:t> jeugdigen en ouders: jeugdigen en ouders herkennen hun eigen woorden 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nl-NL" sz="2000" dirty="0">
                <a:latin typeface="+mn-lt"/>
              </a:rPr>
              <a:t>Breder dan alleen het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risico</a:t>
            </a:r>
            <a:r>
              <a:rPr lang="nl-NL" sz="2000" dirty="0">
                <a:latin typeface="+mn-lt"/>
              </a:rPr>
              <a:t>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gedrag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nl-NL" sz="2000" b="1" dirty="0">
                <a:solidFill>
                  <a:srgbClr val="154DFF"/>
                </a:solidFill>
                <a:latin typeface="+mn-lt"/>
              </a:rPr>
              <a:t>Handelingsgericht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richt je op ‘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need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know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’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nl-NL" sz="2000" dirty="0">
                <a:latin typeface="+mn-lt"/>
              </a:rPr>
              <a:t>In 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begrijpelijke,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waardevrije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taal, concreet en feitelijk 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nl-NL" sz="2000" dirty="0">
                <a:latin typeface="+mn-lt"/>
              </a:rPr>
              <a:t>Een </a:t>
            </a:r>
            <a:r>
              <a:rPr lang="nl-NL" sz="2000" b="1" dirty="0">
                <a:solidFill>
                  <a:srgbClr val="154DFF"/>
                </a:solidFill>
                <a:latin typeface="+mn-lt"/>
              </a:rPr>
              <a:t>gedragen</a:t>
            </a:r>
            <a:r>
              <a:rPr lang="nl-NL" sz="2000" dirty="0">
                <a:latin typeface="+mn-lt"/>
              </a:rPr>
              <a:t> analyse</a:t>
            </a:r>
          </a:p>
        </p:txBody>
      </p:sp>
    </p:spTree>
    <p:extLst>
      <p:ext uri="{BB962C8B-B14F-4D97-AF65-F5344CB8AC3E}">
        <p14:creationId xmlns:p14="http://schemas.microsoft.com/office/powerpoint/2010/main" val="409975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96307"/>
                </a:solidFill>
              </a:rPr>
            </a:br>
            <a:r>
              <a:rPr lang="nl-NL" sz="6700" b="1" dirty="0">
                <a:solidFill>
                  <a:srgbClr val="F96307"/>
                </a:solidFill>
              </a:rPr>
              <a:t>Wat is er nieuw?</a:t>
            </a:r>
            <a:br>
              <a:rPr lang="nl-NL" dirty="0"/>
            </a:br>
            <a:endParaRPr lang="nl-NL" dirty="0"/>
          </a:p>
        </p:txBody>
      </p:sp>
      <p:pic>
        <p:nvPicPr>
          <p:cNvPr id="3" name="Picture 2" descr="tegeltjenl-delfts-blauw-bold">
            <a:extLst>
              <a:ext uri="{FF2B5EF4-FFF2-40B4-BE49-F238E27FC236}">
                <a16:creationId xmlns:a16="http://schemas.microsoft.com/office/drawing/2014/main" id="{BB362227-13EA-B92B-59D7-E5D4A95C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4" y="1723020"/>
            <a:ext cx="5226168" cy="52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780228C-2ABC-02A1-744E-1ACA38D627F1}"/>
              </a:ext>
            </a:extLst>
          </p:cNvPr>
          <p:cNvSpPr/>
          <p:nvPr/>
        </p:nvSpPr>
        <p:spPr>
          <a:xfrm>
            <a:off x="1751402" y="3589563"/>
            <a:ext cx="2809272" cy="1493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F96307"/>
                </a:solidFill>
              </a:rPr>
              <a:t>GEEN</a:t>
            </a:r>
          </a:p>
          <a:p>
            <a:pPr algn="ctr"/>
            <a:r>
              <a:rPr lang="nl-NL" sz="2800" b="1" dirty="0">
                <a:solidFill>
                  <a:srgbClr val="F96307"/>
                </a:solidFill>
              </a:rPr>
              <a:t>Jeuklabels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B5F041-C4A7-9510-D17A-85E37832F84F}"/>
              </a:ext>
            </a:extLst>
          </p:cNvPr>
          <p:cNvSpPr txBox="1">
            <a:spLocks/>
          </p:cNvSpPr>
          <p:nvPr/>
        </p:nvSpPr>
        <p:spPr>
          <a:xfrm>
            <a:off x="5922334" y="2055813"/>
            <a:ext cx="5954233" cy="5358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nl-NL" sz="2000" b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endParaRPr lang="nl-NL" sz="2000" b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F96307"/>
                </a:solidFill>
                <a:latin typeface="+mn-lt"/>
              </a:rPr>
              <a:t>Geen vage omschrijvingen</a:t>
            </a:r>
          </a:p>
          <a:p>
            <a:pPr marL="0" indent="0">
              <a:buNone/>
            </a:pPr>
            <a:endParaRPr lang="nl-NL" sz="2000" dirty="0">
              <a:latin typeface="+mn-lt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</a:rPr>
              <a:t>‘</a:t>
            </a:r>
            <a:r>
              <a:rPr lang="nl-NL" sz="2000" dirty="0" err="1">
                <a:latin typeface="+mn-lt"/>
              </a:rPr>
              <a:t>Carly</a:t>
            </a:r>
            <a:r>
              <a:rPr lang="nl-NL" sz="2000" dirty="0">
                <a:latin typeface="+mn-lt"/>
              </a:rPr>
              <a:t> zit niet lekker in haar vel’</a:t>
            </a:r>
          </a:p>
          <a:p>
            <a:pPr marL="0" indent="0">
              <a:buNone/>
            </a:pPr>
            <a:endParaRPr lang="nl-NL" sz="2000" dirty="0">
              <a:latin typeface="+mn-lt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F96307"/>
                </a:solidFill>
                <a:latin typeface="+mn-lt"/>
              </a:rPr>
              <a:t>Geen vage verklaringen</a:t>
            </a:r>
          </a:p>
          <a:p>
            <a:pPr marL="0" indent="0">
              <a:buNone/>
            </a:pPr>
            <a:endParaRPr lang="nl-NL" sz="20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</a:rPr>
              <a:t>‘Er is sprake van schoolverzuim, moeder heeft een belast verleden, vader heeft een rugzakje’</a:t>
            </a:r>
          </a:p>
          <a:p>
            <a:pPr marL="0" indent="0">
              <a:buNone/>
            </a:pPr>
            <a:endParaRPr lang="nl-NL" sz="2000" dirty="0">
              <a:latin typeface="+mn-lt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F96307"/>
                </a:solidFill>
                <a:latin typeface="+mn-lt"/>
              </a:rPr>
              <a:t>Niet onnodig beschadigend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‘Vader heeft narcistische trekken, etc </a:t>
            </a:r>
            <a:r>
              <a:rPr lang="nl-NL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etc</a:t>
            </a:r>
            <a:endParaRPr lang="nl-NL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37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Pas op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 err="1">
                <a:latin typeface="+mn-lt"/>
              </a:rPr>
              <a:t>xxxxxxxxxxx</a:t>
            </a:r>
            <a:endParaRPr lang="nl-NL" sz="2000" dirty="0">
              <a:latin typeface="+mn-lt"/>
            </a:endParaRPr>
          </a:p>
        </p:txBody>
      </p:sp>
      <p:pic>
        <p:nvPicPr>
          <p:cNvPr id="2" name="Picture 2" descr="tegeltjenl-delfts-blauw-bold">
            <a:extLst>
              <a:ext uri="{FF2B5EF4-FFF2-40B4-BE49-F238E27FC236}">
                <a16:creationId xmlns:a16="http://schemas.microsoft.com/office/drawing/2014/main" id="{A4F20523-7825-AC55-9A79-B9673830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4" y="1723020"/>
            <a:ext cx="5226168" cy="52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0AAF04E-DE4D-AA97-2175-E1A0DE378230}"/>
              </a:ext>
            </a:extLst>
          </p:cNvPr>
          <p:cNvSpPr/>
          <p:nvPr/>
        </p:nvSpPr>
        <p:spPr>
          <a:xfrm>
            <a:off x="1834477" y="3834636"/>
            <a:ext cx="2643122" cy="1178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7030A0"/>
                </a:solidFill>
              </a:rPr>
              <a:t>Stop met sterkte – zwakte analyses</a:t>
            </a:r>
          </a:p>
          <a:p>
            <a:pPr algn="ctr"/>
            <a:endParaRPr lang="nl-NL" sz="2800" b="1" dirty="0">
              <a:solidFill>
                <a:srgbClr val="7030A0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50D98E-8783-AFA3-4AA4-9E417EDC559D}"/>
              </a:ext>
            </a:extLst>
          </p:cNvPr>
          <p:cNvSpPr/>
          <p:nvPr/>
        </p:nvSpPr>
        <p:spPr>
          <a:xfrm>
            <a:off x="5813341" y="5172163"/>
            <a:ext cx="5809606" cy="103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dirty="0">
              <a:solidFill>
                <a:srgbClr val="154DFF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A28676F-5982-50CE-9A16-9509B6636123}"/>
              </a:ext>
            </a:extLst>
          </p:cNvPr>
          <p:cNvSpPr txBox="1">
            <a:spLocks/>
          </p:cNvSpPr>
          <p:nvPr/>
        </p:nvSpPr>
        <p:spPr>
          <a:xfrm>
            <a:off x="5922334" y="2055813"/>
            <a:ext cx="5954233" cy="5358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nl-NL" sz="2000" b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endParaRPr lang="nl-NL" sz="2000" b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endParaRPr lang="nl-NL" i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endParaRPr lang="nl-NL" i="1" dirty="0">
              <a:solidFill>
                <a:srgbClr val="F96307"/>
              </a:solidFill>
              <a:latin typeface="+mn-lt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Niet elk format is nuttig</a:t>
            </a:r>
          </a:p>
        </p:txBody>
      </p:sp>
    </p:spTree>
    <p:extLst>
      <p:ext uri="{BB962C8B-B14F-4D97-AF65-F5344CB8AC3E}">
        <p14:creationId xmlns:p14="http://schemas.microsoft.com/office/powerpoint/2010/main" val="153759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6B16169-118D-BE64-9449-CB5E91C7C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A2D79D-4562-CB1F-C3FF-3BD884A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>
                <a:solidFill>
                  <a:srgbClr val="F96307"/>
                </a:solidFill>
              </a:rPr>
              <a:t>Tip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BBAF9B5-D539-1983-EC02-FAAEF62AC83A}"/>
              </a:ext>
            </a:extLst>
          </p:cNvPr>
          <p:cNvSpPr txBox="1">
            <a:spLocks/>
          </p:cNvSpPr>
          <p:nvPr/>
        </p:nvSpPr>
        <p:spPr>
          <a:xfrm>
            <a:off x="838200" y="2055814"/>
            <a:ext cx="10619342" cy="39483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nl-NL" sz="2000" dirty="0" err="1">
                <a:latin typeface="+mn-lt"/>
              </a:rPr>
              <a:t>xxxxxxxxxxx</a:t>
            </a:r>
            <a:endParaRPr lang="nl-NL" sz="2000" dirty="0">
              <a:latin typeface="+mn-lt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1A694D6-504C-E808-68AD-1877FDD53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78060"/>
              </p:ext>
            </p:extLst>
          </p:nvPr>
        </p:nvGraphicFramePr>
        <p:xfrm>
          <a:off x="917850" y="2248170"/>
          <a:ext cx="6040948" cy="3476808"/>
        </p:xfrm>
        <a:graphic>
          <a:graphicData uri="http://schemas.openxmlformats.org/drawingml/2006/table">
            <a:tbl>
              <a:tblPr firstRow="1" firstCol="1" bandRow="1"/>
              <a:tblGrid>
                <a:gridCol w="3020474">
                  <a:extLst>
                    <a:ext uri="{9D8B030D-6E8A-4147-A177-3AD203B41FA5}">
                      <a16:colId xmlns:a16="http://schemas.microsoft.com/office/drawing/2014/main" val="2733495196"/>
                    </a:ext>
                  </a:extLst>
                </a:gridCol>
                <a:gridCol w="3020474">
                  <a:extLst>
                    <a:ext uri="{9D8B030D-6E8A-4147-A177-3AD203B41FA5}">
                      <a16:colId xmlns:a16="http://schemas.microsoft.com/office/drawing/2014/main" val="3949359103"/>
                    </a:ext>
                  </a:extLst>
                </a:gridCol>
              </a:tblGrid>
              <a:tr h="682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risicofactoren/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klachten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630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protectieve factoren/ kansen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FF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184920"/>
                  </a:ext>
                </a:extLst>
              </a:tr>
              <a:tr h="41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Vaak ruzie met moeder</a:t>
                      </a:r>
                      <a:endParaRPr lang="nl-NL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156155"/>
                  </a:ext>
                </a:extLst>
              </a:tr>
              <a:tr h="41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Onregelmatig naar school gaan</a:t>
                      </a:r>
                      <a:endParaRPr lang="nl-NL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Lief voor jonge kinderen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700276"/>
                  </a:ext>
                </a:extLst>
              </a:tr>
              <a:tr h="41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Misselijk, vermoeidheid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Doorzettingsvermogen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955967"/>
                  </a:ext>
                </a:extLst>
              </a:tr>
              <a:tr h="415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Leerkrachten met weinig begrip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nl-NL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Goede vriendin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644858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3150D98E-8783-AFA3-4AA4-9E417EDC559D}"/>
              </a:ext>
            </a:extLst>
          </p:cNvPr>
          <p:cNvSpPr/>
          <p:nvPr/>
        </p:nvSpPr>
        <p:spPr>
          <a:xfrm>
            <a:off x="7495759" y="4030004"/>
            <a:ext cx="4329012" cy="184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154DFF"/>
                </a:solidFill>
              </a:rPr>
              <a:t>Nadeel 1</a:t>
            </a:r>
            <a:r>
              <a:rPr lang="nl-NL" sz="2000" dirty="0">
                <a:solidFill>
                  <a:srgbClr val="154DFF"/>
                </a:solidFill>
              </a:rPr>
              <a:t>: o.a. geen onderscheid tussen kindfactoren en omgevingsfactoren</a:t>
            </a:r>
          </a:p>
          <a:p>
            <a:endParaRPr lang="nl-NL" sz="2000" dirty="0">
              <a:solidFill>
                <a:srgbClr val="154DFF"/>
              </a:solidFill>
            </a:endParaRPr>
          </a:p>
          <a:p>
            <a:r>
              <a:rPr lang="nl-NL" sz="2000" b="1" dirty="0">
                <a:solidFill>
                  <a:srgbClr val="154DFF"/>
                </a:solidFill>
              </a:rPr>
              <a:t>Nadeel 2</a:t>
            </a:r>
            <a:r>
              <a:rPr lang="nl-NL" sz="2000" dirty="0">
                <a:solidFill>
                  <a:srgbClr val="154DFF"/>
                </a:solidFill>
              </a:rPr>
              <a:t>: geen prioritering; onduidelijk wat met wat samenhangt </a:t>
            </a:r>
          </a:p>
        </p:txBody>
      </p:sp>
    </p:spTree>
    <p:extLst>
      <p:ext uri="{BB962C8B-B14F-4D97-AF65-F5344CB8AC3E}">
        <p14:creationId xmlns:p14="http://schemas.microsoft.com/office/powerpoint/2010/main" val="14916519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813</Words>
  <Application>Microsoft Macintosh PowerPoint</Application>
  <PresentationFormat>Breedbeeld</PresentationFormat>
  <Paragraphs>162</Paragraphs>
  <Slides>19</Slides>
  <Notes>2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DIN Condensed Bold</vt:lpstr>
      <vt:lpstr>Times New Roman</vt:lpstr>
      <vt:lpstr>Wingdings</vt:lpstr>
      <vt:lpstr>Kantoorthema</vt:lpstr>
      <vt:lpstr>PowerPoint-presentatie</vt:lpstr>
      <vt:lpstr>Welkom</vt:lpstr>
      <vt:lpstr>Ambitie Thuis voor Noordje</vt:lpstr>
      <vt:lpstr>Hoe doen we dat?</vt:lpstr>
      <vt:lpstr>Wat kunnen we verbeteren?</vt:lpstr>
      <vt:lpstr> Wat is er nieuw? </vt:lpstr>
      <vt:lpstr> Wat is er nieuw? </vt:lpstr>
      <vt:lpstr>Pas op</vt:lpstr>
      <vt:lpstr>Tip</vt:lpstr>
      <vt:lpstr>Verklarende analyse mbv 7 factorenmodel</vt:lpstr>
      <vt:lpstr>Beginnen bij het begin</vt:lpstr>
      <vt:lpstr>  Daarna verklaren   </vt:lpstr>
      <vt:lpstr>PowerPoint-presentatie</vt:lpstr>
      <vt:lpstr>PowerPoint-presentatie</vt:lpstr>
      <vt:lpstr>Is een verklarende analyse genoeg?</vt:lpstr>
      <vt:lpstr>Knelpunten en beren op de weg</vt:lpstr>
      <vt:lpstr>Organiseren van zorg</vt:lpstr>
      <vt:lpstr> BOVENREGIONAAL EXPERTISENETWERK JEUGD NOORD HOLLAND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van der Zwaag</dc:creator>
  <cp:lastModifiedBy>Wim van der Zwaag</cp:lastModifiedBy>
  <cp:revision>14</cp:revision>
  <dcterms:created xsi:type="dcterms:W3CDTF">2023-05-31T17:40:38Z</dcterms:created>
  <dcterms:modified xsi:type="dcterms:W3CDTF">2023-06-30T14:51:32Z</dcterms:modified>
</cp:coreProperties>
</file>