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5"/>
  </p:notesMasterIdLst>
  <p:sldIdLst>
    <p:sldId id="256" r:id="rId4"/>
    <p:sldId id="272" r:id="rId5"/>
    <p:sldId id="324" r:id="rId6"/>
    <p:sldId id="300" r:id="rId7"/>
    <p:sldId id="323" r:id="rId8"/>
    <p:sldId id="320" r:id="rId9"/>
    <p:sldId id="316" r:id="rId10"/>
    <p:sldId id="304" r:id="rId11"/>
    <p:sldId id="262" r:id="rId12"/>
    <p:sldId id="259" r:id="rId13"/>
    <p:sldId id="258" r:id="rId14"/>
    <p:sldId id="263" r:id="rId15"/>
    <p:sldId id="264" r:id="rId16"/>
    <p:sldId id="265" r:id="rId17"/>
    <p:sldId id="266" r:id="rId18"/>
    <p:sldId id="267" r:id="rId19"/>
    <p:sldId id="268" r:id="rId20"/>
    <p:sldId id="269" r:id="rId21"/>
    <p:sldId id="270" r:id="rId22"/>
    <p:sldId id="271" r:id="rId23"/>
    <p:sldId id="260"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p:cViewPr varScale="1">
        <p:scale>
          <a:sx n="82" d="100"/>
          <a:sy n="82" d="100"/>
        </p:scale>
        <p:origin x="691"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s Jordaan" userId="bea41367-787f-4c8f-8d66-38084e7fdb0d" providerId="ADAL" clId="{BCF5EBD7-5739-4A8F-9156-E172108AF235}"/>
    <pc:docChg chg="undo custSel addSld delSld modSld">
      <pc:chgData name="Frans Jordaan" userId="bea41367-787f-4c8f-8d66-38084e7fdb0d" providerId="ADAL" clId="{BCF5EBD7-5739-4A8F-9156-E172108AF235}" dt="2023-06-07T18:18:18.971" v="951" actId="2696"/>
      <pc:docMkLst>
        <pc:docMk/>
      </pc:docMkLst>
      <pc:sldChg chg="delSp modSp mod">
        <pc:chgData name="Frans Jordaan" userId="bea41367-787f-4c8f-8d66-38084e7fdb0d" providerId="ADAL" clId="{BCF5EBD7-5739-4A8F-9156-E172108AF235}" dt="2023-06-07T18:09:06.330" v="171" actId="20577"/>
        <pc:sldMkLst>
          <pc:docMk/>
          <pc:sldMk cId="562761486" sldId="272"/>
        </pc:sldMkLst>
        <pc:spChg chg="mod">
          <ac:chgData name="Frans Jordaan" userId="bea41367-787f-4c8f-8d66-38084e7fdb0d" providerId="ADAL" clId="{BCF5EBD7-5739-4A8F-9156-E172108AF235}" dt="2023-06-07T18:09:06.330" v="171" actId="20577"/>
          <ac:spMkLst>
            <pc:docMk/>
            <pc:sldMk cId="562761486" sldId="272"/>
            <ac:spMk id="2" creationId="{13DF43BC-3D26-05A0-8D0D-D3BACD843A7C}"/>
          </ac:spMkLst>
        </pc:spChg>
        <pc:spChg chg="del">
          <ac:chgData name="Frans Jordaan" userId="bea41367-787f-4c8f-8d66-38084e7fdb0d" providerId="ADAL" clId="{BCF5EBD7-5739-4A8F-9156-E172108AF235}" dt="2023-06-07T18:07:41.882" v="1" actId="21"/>
          <ac:spMkLst>
            <pc:docMk/>
            <pc:sldMk cId="562761486" sldId="272"/>
            <ac:spMk id="5" creationId="{D4045A28-B215-2F3C-A7A9-CAB32DE49893}"/>
          </ac:spMkLst>
        </pc:spChg>
      </pc:sldChg>
      <pc:sldChg chg="modSp mod">
        <pc:chgData name="Frans Jordaan" userId="bea41367-787f-4c8f-8d66-38084e7fdb0d" providerId="ADAL" clId="{BCF5EBD7-5739-4A8F-9156-E172108AF235}" dt="2023-06-07T18:14:34.870" v="489" actId="2710"/>
        <pc:sldMkLst>
          <pc:docMk/>
          <pc:sldMk cId="817054109" sldId="300"/>
        </pc:sldMkLst>
        <pc:spChg chg="mod">
          <ac:chgData name="Frans Jordaan" userId="bea41367-787f-4c8f-8d66-38084e7fdb0d" providerId="ADAL" clId="{BCF5EBD7-5739-4A8F-9156-E172108AF235}" dt="2023-06-07T18:14:34.870" v="489" actId="2710"/>
          <ac:spMkLst>
            <pc:docMk/>
            <pc:sldMk cId="817054109" sldId="300"/>
            <ac:spMk id="6" creationId="{73DE9FA7-3AC7-4952-D45E-D7EB6196C188}"/>
          </ac:spMkLst>
        </pc:spChg>
      </pc:sldChg>
      <pc:sldChg chg="modSp mod">
        <pc:chgData name="Frans Jordaan" userId="bea41367-787f-4c8f-8d66-38084e7fdb0d" providerId="ADAL" clId="{BCF5EBD7-5739-4A8F-9156-E172108AF235}" dt="2023-06-07T18:17:56.671" v="950" actId="20577"/>
        <pc:sldMkLst>
          <pc:docMk/>
          <pc:sldMk cId="2797042757" sldId="304"/>
        </pc:sldMkLst>
        <pc:spChg chg="mod">
          <ac:chgData name="Frans Jordaan" userId="bea41367-787f-4c8f-8d66-38084e7fdb0d" providerId="ADAL" clId="{BCF5EBD7-5739-4A8F-9156-E172108AF235}" dt="2023-06-07T18:17:56.671" v="950" actId="20577"/>
          <ac:spMkLst>
            <pc:docMk/>
            <pc:sldMk cId="2797042757" sldId="304"/>
            <ac:spMk id="6" creationId="{73DE9FA7-3AC7-4952-D45E-D7EB6196C188}"/>
          </ac:spMkLst>
        </pc:spChg>
      </pc:sldChg>
      <pc:sldChg chg="del">
        <pc:chgData name="Frans Jordaan" userId="bea41367-787f-4c8f-8d66-38084e7fdb0d" providerId="ADAL" clId="{BCF5EBD7-5739-4A8F-9156-E172108AF235}" dt="2023-06-07T18:18:18.971" v="951" actId="2696"/>
        <pc:sldMkLst>
          <pc:docMk/>
          <pc:sldMk cId="2727481629" sldId="305"/>
        </pc:sldMkLst>
      </pc:sldChg>
      <pc:sldChg chg="modSp mod">
        <pc:chgData name="Frans Jordaan" userId="bea41367-787f-4c8f-8d66-38084e7fdb0d" providerId="ADAL" clId="{BCF5EBD7-5739-4A8F-9156-E172108AF235}" dt="2023-06-07T18:15:56.251" v="755" actId="6549"/>
        <pc:sldMkLst>
          <pc:docMk/>
          <pc:sldMk cId="4254952085" sldId="323"/>
        </pc:sldMkLst>
        <pc:spChg chg="mod">
          <ac:chgData name="Frans Jordaan" userId="bea41367-787f-4c8f-8d66-38084e7fdb0d" providerId="ADAL" clId="{BCF5EBD7-5739-4A8F-9156-E172108AF235}" dt="2023-06-07T18:15:56.251" v="755" actId="6549"/>
          <ac:spMkLst>
            <pc:docMk/>
            <pc:sldMk cId="4254952085" sldId="323"/>
            <ac:spMk id="5" creationId="{72DCED79-8E5B-CABB-BF46-1C44463A0ACD}"/>
          </ac:spMkLst>
        </pc:spChg>
      </pc:sldChg>
      <pc:sldChg chg="add">
        <pc:chgData name="Frans Jordaan" userId="bea41367-787f-4c8f-8d66-38084e7fdb0d" providerId="ADAL" clId="{BCF5EBD7-5739-4A8F-9156-E172108AF235}" dt="2023-06-07T18:07:25.056" v="0" actId="2890"/>
        <pc:sldMkLst>
          <pc:docMk/>
          <pc:sldMk cId="2906023358" sldId="324"/>
        </pc:sldMkLst>
      </pc:sldChg>
    </pc:docChg>
  </pc:docChgLst>
  <pc:docChgLst>
    <pc:chgData name="Frans Jordaan" userId="bea41367-787f-4c8f-8d66-38084e7fdb0d" providerId="ADAL" clId="{DCBEE0E4-84F1-4F8E-A516-0E61ADBC5999}"/>
    <pc:docChg chg="delSld">
      <pc:chgData name="Frans Jordaan" userId="bea41367-787f-4c8f-8d66-38084e7fdb0d" providerId="ADAL" clId="{DCBEE0E4-84F1-4F8E-A516-0E61ADBC5999}" dt="2023-06-09T09:56:21.786" v="0" actId="2696"/>
      <pc:docMkLst>
        <pc:docMk/>
      </pc:docMkLst>
      <pc:sldChg chg="del">
        <pc:chgData name="Frans Jordaan" userId="bea41367-787f-4c8f-8d66-38084e7fdb0d" providerId="ADAL" clId="{DCBEE0E4-84F1-4F8E-A516-0E61ADBC5999}" dt="2023-06-09T09:56:21.786" v="0" actId="2696"/>
        <pc:sldMkLst>
          <pc:docMk/>
          <pc:sldMk cId="2334316458"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9D031-0CDB-4A46-B93F-F4663ACC349D}" type="datetimeFigureOut">
              <a:rPr lang="nl-NL" smtClean="0"/>
              <a:t>9-6-2023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36209-0DB2-4CCF-B239-3F796AE7DFE9}" type="slidenum">
              <a:rPr lang="nl-NL" smtClean="0"/>
              <a:t>‹nr.›</a:t>
            </a:fld>
            <a:endParaRPr lang="nl-NL"/>
          </a:p>
        </p:txBody>
      </p:sp>
    </p:spTree>
    <p:extLst>
      <p:ext uri="{BB962C8B-B14F-4D97-AF65-F5344CB8AC3E}">
        <p14:creationId xmlns:p14="http://schemas.microsoft.com/office/powerpoint/2010/main" val="122795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806DF77-0C4E-471B-A779-20CD62BB78C3}" type="slidenum">
              <a:rPr lang="nl-NL" smtClean="0"/>
              <a:t>7</a:t>
            </a:fld>
            <a:endParaRPr lang="nl-NL" dirty="0"/>
          </a:p>
        </p:txBody>
      </p:sp>
    </p:spTree>
    <p:extLst>
      <p:ext uri="{BB962C8B-B14F-4D97-AF65-F5344CB8AC3E}">
        <p14:creationId xmlns:p14="http://schemas.microsoft.com/office/powerpoint/2010/main" val="315985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8C284-7148-26EF-5BC5-F4161BD4777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4BFA811-F211-954F-0BCA-D44D7692E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195013E-F1AC-36E9-0945-FCA05E5E251D}"/>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E994F8CD-D2B5-81AD-46E7-5858D578E4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A9B430-FB48-6290-D445-DBD5A79A4F35}"/>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335711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414C6-9CB7-FB86-C0FF-5E20A2C307A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C8D5F0E-8CCC-ED0B-F164-A8BE03D3279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6458DC-A993-6F49-7456-09476684A13D}"/>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098EE2A9-F5D8-757C-534B-68BCEBC0AE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24EA9E-A847-CE03-8675-11145A38C629}"/>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94849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E62FB07-AFCE-E92B-8124-345E6ACA2E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E461DA0-D3D1-7FEE-1FF2-B2C636EF8B9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B6281D-1A79-D91A-BC99-3B1EF85CEA89}"/>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8950FB17-424F-6444-4936-A35FD7E330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28FB8B-68C6-9FC3-69BE-64B2E311D821}"/>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152144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1CCB2-05E7-CD7A-5E16-ED0C7C15C3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7869323-0EA3-37D7-085F-82EB99E058B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44367B-8210-C3F7-0C0D-53B8E1C4820E}"/>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63DFB5E7-215D-8CBB-444C-F84574CF05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13484F-4E1B-36E5-149F-5271C6BB1CEC}"/>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208589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704D6-8F37-023B-6B0E-62E08C1554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B931C67-1D08-CC97-9561-2B4AB4009D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00892F3-86E0-E611-1278-A742B2F53EB9}"/>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455CB985-A10B-AB27-C51C-0CBB90CACE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9C07CB-5942-1CD4-9F04-B5394163CD2A}"/>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282984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AC80B-8AF0-3CB4-EBAA-131652EED3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C27C81C-ED8B-8812-675A-0BA0FA34C7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A152BF2-08A5-6DAC-9A96-B0C68DA4D3A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04C3F24-C7A1-F721-815B-AE656A34684A}"/>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6" name="Tijdelijke aanduiding voor voettekst 5">
            <a:extLst>
              <a:ext uri="{FF2B5EF4-FFF2-40B4-BE49-F238E27FC236}">
                <a16:creationId xmlns:a16="http://schemas.microsoft.com/office/drawing/2014/main" id="{1F255231-6924-9AF2-3D2B-FF6681E7914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6EF60E8-2840-15FA-A469-BCDEE2E612DA}"/>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301053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AC202-E383-768C-E3C5-E98D93D4EF5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7815AFA-3B65-7B90-491F-ADE5E3CEF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F382381-82A6-4EE3-5BD8-32A7012A00D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5D79AAA-1217-52B3-2A0C-ED40303C2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2A93241-5399-9B30-96BF-033151153C0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9E2A0A-D490-D9C3-5A1F-F7540576DF43}"/>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8" name="Tijdelijke aanduiding voor voettekst 7">
            <a:extLst>
              <a:ext uri="{FF2B5EF4-FFF2-40B4-BE49-F238E27FC236}">
                <a16:creationId xmlns:a16="http://schemas.microsoft.com/office/drawing/2014/main" id="{A5D33179-EB77-F49B-4F51-AF285CF642A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16F4211-EC1D-297E-CD34-D0883C55ED53}"/>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328843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D8C9D-D9FD-C508-190F-D1E6C982B10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E8D3783-6A18-4857-4085-40A3E813CBB5}"/>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4" name="Tijdelijke aanduiding voor voettekst 3">
            <a:extLst>
              <a:ext uri="{FF2B5EF4-FFF2-40B4-BE49-F238E27FC236}">
                <a16:creationId xmlns:a16="http://schemas.microsoft.com/office/drawing/2014/main" id="{E4AB1333-E18E-E3FA-B943-F58E8C445C1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C4AEEEB-FBAD-7697-3981-87821F4216D9}"/>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377023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BFB3BE8-C502-CA92-DB89-E097D350C34E}"/>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3" name="Tijdelijke aanduiding voor voettekst 2">
            <a:extLst>
              <a:ext uri="{FF2B5EF4-FFF2-40B4-BE49-F238E27FC236}">
                <a16:creationId xmlns:a16="http://schemas.microsoft.com/office/drawing/2014/main" id="{89138531-E945-E20D-3AF1-B022636896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DF1004D-1B00-BF39-EEA9-9B9605D570C9}"/>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19156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C5860-895E-31FE-9040-3835D477B3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203028-CBB6-B876-76AB-2855DDDAF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38749A-E5AD-877F-C33C-EE6DD3A41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935E83-14A8-DF5B-6190-06433EBE53FB}"/>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6" name="Tijdelijke aanduiding voor voettekst 5">
            <a:extLst>
              <a:ext uri="{FF2B5EF4-FFF2-40B4-BE49-F238E27FC236}">
                <a16:creationId xmlns:a16="http://schemas.microsoft.com/office/drawing/2014/main" id="{03728D04-71B6-3D67-E496-0979A8EAF2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A94FB87-A483-5AC6-3A06-738ABCBCEDF6}"/>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14615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0DD55-08D1-38DB-3AB9-ACEABD208A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9377A8D-C420-7B5B-C080-7903F67DE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428B322-3114-CF05-EDF1-A18CD1488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07C48B-8EA5-3252-9725-1F9CD611000A}"/>
              </a:ext>
            </a:extLst>
          </p:cNvPr>
          <p:cNvSpPr>
            <a:spLocks noGrp="1"/>
          </p:cNvSpPr>
          <p:nvPr>
            <p:ph type="dt" sz="half" idx="10"/>
          </p:nvPr>
        </p:nvSpPr>
        <p:spPr/>
        <p:txBody>
          <a:bodyPr/>
          <a:lstStyle/>
          <a:p>
            <a:fld id="{42E6132F-7D35-314C-ADE8-5959AE46155F}" type="datetimeFigureOut">
              <a:rPr lang="nl-NL" smtClean="0"/>
              <a:t>9-6-2023</a:t>
            </a:fld>
            <a:endParaRPr lang="nl-NL"/>
          </a:p>
        </p:txBody>
      </p:sp>
      <p:sp>
        <p:nvSpPr>
          <p:cNvPr id="6" name="Tijdelijke aanduiding voor voettekst 5">
            <a:extLst>
              <a:ext uri="{FF2B5EF4-FFF2-40B4-BE49-F238E27FC236}">
                <a16:creationId xmlns:a16="http://schemas.microsoft.com/office/drawing/2014/main" id="{BC616591-D655-CF3C-E68B-701B4D85A4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FB2B177-B46A-7DF3-8FC1-3C0475FE2936}"/>
              </a:ext>
            </a:extLst>
          </p:cNvPr>
          <p:cNvSpPr>
            <a:spLocks noGrp="1"/>
          </p:cNvSpPr>
          <p:nvPr>
            <p:ph type="sldNum" sz="quarter" idx="12"/>
          </p:nvPr>
        </p:nvSpPr>
        <p:spPr/>
        <p:txBody>
          <a:bodyPr/>
          <a:lstStyle/>
          <a:p>
            <a:fld id="{70DB8B79-1E56-4B4D-BDA5-8AD0169FF4CC}" type="slidenum">
              <a:rPr lang="nl-NL" smtClean="0"/>
              <a:t>‹nr.›</a:t>
            </a:fld>
            <a:endParaRPr lang="nl-NL"/>
          </a:p>
        </p:txBody>
      </p:sp>
    </p:spTree>
    <p:extLst>
      <p:ext uri="{BB962C8B-B14F-4D97-AF65-F5344CB8AC3E}">
        <p14:creationId xmlns:p14="http://schemas.microsoft.com/office/powerpoint/2010/main" val="296401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DCBE535-26E7-9FAC-D758-C0A2DCA7BE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369CC4-92E4-C1FC-3ECB-AE03CE1AB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017267-9585-9D29-225C-6C983ECE8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6132F-7D35-314C-ADE8-5959AE46155F}" type="datetimeFigureOut">
              <a:rPr lang="nl-NL" smtClean="0"/>
              <a:t>9-6-2023</a:t>
            </a:fld>
            <a:endParaRPr lang="nl-NL"/>
          </a:p>
        </p:txBody>
      </p:sp>
      <p:sp>
        <p:nvSpPr>
          <p:cNvPr id="5" name="Tijdelijke aanduiding voor voettekst 4">
            <a:extLst>
              <a:ext uri="{FF2B5EF4-FFF2-40B4-BE49-F238E27FC236}">
                <a16:creationId xmlns:a16="http://schemas.microsoft.com/office/drawing/2014/main" id="{2AFDCB69-EFD3-3019-E76B-30CBC405E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542FFBF-A382-744F-D1FA-82CF26F51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B8B79-1E56-4B4D-BDA5-8AD0169FF4CC}" type="slidenum">
              <a:rPr lang="nl-NL" smtClean="0"/>
              <a:t>‹nr.›</a:t>
            </a:fld>
            <a:endParaRPr lang="nl-NL"/>
          </a:p>
        </p:txBody>
      </p:sp>
    </p:spTree>
    <p:extLst>
      <p:ext uri="{BB962C8B-B14F-4D97-AF65-F5344CB8AC3E}">
        <p14:creationId xmlns:p14="http://schemas.microsoft.com/office/powerpoint/2010/main" val="2383693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49713-C8F0-5198-3083-CDCEC1D24E1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A0549A5-BD9C-EDC5-9B35-53AB35089ABF}"/>
              </a:ext>
            </a:extLst>
          </p:cNvPr>
          <p:cNvSpPr>
            <a:spLocks noGrp="1"/>
          </p:cNvSpPr>
          <p:nvPr>
            <p:ph type="subTitle" idx="1"/>
          </p:nvPr>
        </p:nvSpPr>
        <p:spPr/>
        <p:txBody>
          <a:bodyPr/>
          <a:lstStyle/>
          <a:p>
            <a:endParaRPr lang="nl-NL"/>
          </a:p>
        </p:txBody>
      </p:sp>
      <p:pic>
        <p:nvPicPr>
          <p:cNvPr id="12" name="Afbeelding 11">
            <a:extLst>
              <a:ext uri="{FF2B5EF4-FFF2-40B4-BE49-F238E27FC236}">
                <a16:creationId xmlns:a16="http://schemas.microsoft.com/office/drawing/2014/main" id="{4EC1B5BF-AC03-8674-3FBF-B56A256952B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5476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4A2D8C2-F96E-AA2E-C0E7-BDF0FA6E8047}"/>
              </a:ext>
            </a:extLst>
          </p:cNvPr>
          <p:cNvSpPr>
            <a:spLocks noGrp="1"/>
          </p:cNvSpPr>
          <p:nvPr>
            <p:ph type="title"/>
          </p:nvPr>
        </p:nvSpPr>
        <p:spPr>
          <a:xfrm>
            <a:off x="923925" y="329184"/>
            <a:ext cx="10624947" cy="1783080"/>
          </a:xfrm>
        </p:spPr>
        <p:txBody>
          <a:bodyPr anchor="b">
            <a:normAutofit/>
          </a:bodyPr>
          <a:lstStyle/>
          <a:p>
            <a:r>
              <a:rPr lang="nl-NL" sz="5400"/>
              <a:t>Wat gaan we vandaag bespreken?</a:t>
            </a:r>
          </a:p>
        </p:txBody>
      </p:sp>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82DE1D4B-2596-1C77-7D2B-AFEF9568BB42}"/>
              </a:ext>
            </a:extLst>
          </p:cNvPr>
          <p:cNvSpPr>
            <a:spLocks noGrp="1"/>
          </p:cNvSpPr>
          <p:nvPr>
            <p:ph idx="1"/>
          </p:nvPr>
        </p:nvSpPr>
        <p:spPr>
          <a:xfrm>
            <a:off x="771525" y="2706624"/>
            <a:ext cx="10777347" cy="3483864"/>
          </a:xfrm>
        </p:spPr>
        <p:txBody>
          <a:bodyPr>
            <a:normAutofit/>
          </a:bodyPr>
          <a:lstStyle/>
          <a:p>
            <a:r>
              <a:rPr lang="nl-NL" sz="2200" dirty="0"/>
              <a:t>Samenwerkingsverband VO Zuid-Kennemerland, werkwijze</a:t>
            </a:r>
          </a:p>
          <a:p>
            <a:r>
              <a:rPr lang="nl-NL" sz="2200" dirty="0"/>
              <a:t>Samenwerking jeugdhulp en onderwijs bij jongeren in kwetsbare posities</a:t>
            </a:r>
          </a:p>
          <a:p>
            <a:r>
              <a:rPr lang="nl-NL" sz="2200" dirty="0"/>
              <a:t>Doelgroep, wat hebben deze jongeren nodig?</a:t>
            </a:r>
          </a:p>
          <a:p>
            <a:r>
              <a:rPr lang="nl-NL" sz="2200" dirty="0"/>
              <a:t>Stip op de horizon: waar willen we gezamenlijk naar toe werken?</a:t>
            </a:r>
          </a:p>
          <a:p>
            <a:r>
              <a:rPr lang="nl-NL" sz="2200" dirty="0"/>
              <a:t>Vragen en uitwisseling</a:t>
            </a:r>
          </a:p>
        </p:txBody>
      </p:sp>
    </p:spTree>
    <p:extLst>
      <p:ext uri="{BB962C8B-B14F-4D97-AF65-F5344CB8AC3E}">
        <p14:creationId xmlns:p14="http://schemas.microsoft.com/office/powerpoint/2010/main" val="88934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A85DA4B-DC40-BDC4-8E24-86EA3A96C4F4}"/>
              </a:ext>
            </a:extLst>
          </p:cNvPr>
          <p:cNvSpPr>
            <a:spLocks noGrp="1"/>
          </p:cNvSpPr>
          <p:nvPr>
            <p:ph type="title"/>
          </p:nvPr>
        </p:nvSpPr>
        <p:spPr>
          <a:xfrm>
            <a:off x="411480" y="987552"/>
            <a:ext cx="4485861" cy="1088136"/>
          </a:xfrm>
        </p:spPr>
        <p:txBody>
          <a:bodyPr anchor="b">
            <a:normAutofit/>
          </a:bodyPr>
          <a:lstStyle/>
          <a:p>
            <a:r>
              <a:rPr lang="nl-NL" sz="3400"/>
              <a:t>Samenwerkingsverband VO Zuid-Kennemerland </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7C56E9C-2432-D110-C136-B757A59C506C}"/>
              </a:ext>
            </a:extLst>
          </p:cNvPr>
          <p:cNvSpPr>
            <a:spLocks noGrp="1"/>
          </p:cNvSpPr>
          <p:nvPr>
            <p:ph idx="1"/>
          </p:nvPr>
        </p:nvSpPr>
        <p:spPr>
          <a:xfrm>
            <a:off x="411479" y="2688336"/>
            <a:ext cx="4498848" cy="3584448"/>
          </a:xfrm>
        </p:spPr>
        <p:txBody>
          <a:bodyPr anchor="t">
            <a:normAutofit/>
          </a:bodyPr>
          <a:lstStyle/>
          <a:p>
            <a:r>
              <a:rPr lang="nl-NL" sz="1800"/>
              <a:t>Integraal arrangeren: arrangementen en voorzieningen voor individuele en groepen jongeren</a:t>
            </a:r>
          </a:p>
          <a:p>
            <a:r>
              <a:rPr lang="nl-NL" sz="1800"/>
              <a:t>Nabij of binnen een school</a:t>
            </a:r>
          </a:p>
          <a:p>
            <a:r>
              <a:rPr lang="nl-NL" sz="1800"/>
              <a:t>In samenwerking met jeugdhulp/jongerenwerk</a:t>
            </a:r>
          </a:p>
          <a:p>
            <a:r>
              <a:rPr lang="nl-NL" sz="1800"/>
              <a:t>Arrangement wordt (deels) bekostigd en aangestuurd door het samenwerkingsverband (coördinatie en aanvragen)</a:t>
            </a:r>
          </a:p>
          <a:p>
            <a:r>
              <a:rPr lang="nl-NL" sz="1800"/>
              <a:t>Ontwikkelingsrecht/leerrecht</a:t>
            </a:r>
          </a:p>
        </p:txBody>
      </p:sp>
      <p:pic>
        <p:nvPicPr>
          <p:cNvPr id="5" name="Picture 4">
            <a:extLst>
              <a:ext uri="{FF2B5EF4-FFF2-40B4-BE49-F238E27FC236}">
                <a16:creationId xmlns:a16="http://schemas.microsoft.com/office/drawing/2014/main" id="{ACB22078-933A-5D45-2526-E0CFA9D7F418}"/>
              </a:ext>
            </a:extLst>
          </p:cNvPr>
          <p:cNvPicPr>
            <a:picLocks noChangeAspect="1"/>
          </p:cNvPicPr>
          <p:nvPr/>
        </p:nvPicPr>
        <p:blipFill>
          <a:blip r:embed="rId2">
            <a:extLst>
              <a:ext uri="{28A0092B-C50C-407E-A947-70E740481C1C}">
                <a14:useLocalDpi xmlns:a14="http://schemas.microsoft.com/office/drawing/2010/main" val="0"/>
              </a:ext>
            </a:extLst>
          </a:blip>
          <a:srcRect t="4052" b="4052"/>
          <a:stretch/>
        </p:blipFill>
        <p:spPr>
          <a:xfrm>
            <a:off x="5308052" y="1310281"/>
            <a:ext cx="6883948" cy="3910948"/>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13215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5521FF5-090B-230C-4BB4-34A4FFEFDABC}"/>
              </a:ext>
            </a:extLst>
          </p:cNvPr>
          <p:cNvSpPr>
            <a:spLocks noGrp="1"/>
          </p:cNvSpPr>
          <p:nvPr>
            <p:ph type="title"/>
          </p:nvPr>
        </p:nvSpPr>
        <p:spPr>
          <a:xfrm>
            <a:off x="640080" y="325369"/>
            <a:ext cx="4368602" cy="1956841"/>
          </a:xfrm>
        </p:spPr>
        <p:txBody>
          <a:bodyPr anchor="b">
            <a:normAutofit/>
          </a:bodyPr>
          <a:lstStyle/>
          <a:p>
            <a:r>
              <a:rPr lang="nl-NL" sz="3400"/>
              <a:t>Samenwerkingsverband VO Zuid-Kennemerland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C7C97E0-F5D3-BB78-8B10-BDFDDFF022CD}"/>
              </a:ext>
            </a:extLst>
          </p:cNvPr>
          <p:cNvSpPr>
            <a:spLocks noGrp="1"/>
          </p:cNvSpPr>
          <p:nvPr>
            <p:ph idx="1"/>
          </p:nvPr>
        </p:nvSpPr>
        <p:spPr>
          <a:xfrm>
            <a:off x="640080" y="2872899"/>
            <a:ext cx="4243589" cy="3320668"/>
          </a:xfrm>
        </p:spPr>
        <p:txBody>
          <a:bodyPr>
            <a:normAutofit/>
          </a:bodyPr>
          <a:lstStyle/>
          <a:p>
            <a:r>
              <a:rPr lang="nl-NL" sz="2000" dirty="0"/>
              <a:t>OA, OZA, ZOA en ZA</a:t>
            </a:r>
          </a:p>
          <a:p>
            <a:r>
              <a:rPr lang="nl-NL" sz="2000" dirty="0"/>
              <a:t>Momenteel 12 arrangementen en voorzieningen</a:t>
            </a:r>
          </a:p>
          <a:p>
            <a:r>
              <a:rPr lang="nl-NL" sz="2000" dirty="0"/>
              <a:t>6 OA’s</a:t>
            </a:r>
          </a:p>
          <a:p>
            <a:r>
              <a:rPr lang="nl-NL" sz="2000" dirty="0"/>
              <a:t>2 OZA’s</a:t>
            </a:r>
          </a:p>
          <a:p>
            <a:r>
              <a:rPr lang="nl-NL" sz="2000" dirty="0"/>
              <a:t>4 ZOA’s</a:t>
            </a:r>
          </a:p>
          <a:p>
            <a:r>
              <a:rPr lang="nl-NL" sz="2000" dirty="0"/>
              <a:t>Nieuwe inkoop zorgt mogelijk voor veranderingen/uitbreidingen van het huidige aanbod</a:t>
            </a:r>
          </a:p>
        </p:txBody>
      </p:sp>
      <p:pic>
        <p:nvPicPr>
          <p:cNvPr id="5" name="Picture 4">
            <a:extLst>
              <a:ext uri="{FF2B5EF4-FFF2-40B4-BE49-F238E27FC236}">
                <a16:creationId xmlns:a16="http://schemas.microsoft.com/office/drawing/2014/main" id="{46946C56-095D-68CD-A1D4-128AA15ED0B1}"/>
              </a:ext>
            </a:extLst>
          </p:cNvPr>
          <p:cNvPicPr>
            <a:picLocks noChangeAspect="1"/>
          </p:cNvPicPr>
          <p:nvPr/>
        </p:nvPicPr>
        <p:blipFill>
          <a:blip r:embed="rId2">
            <a:extLst>
              <a:ext uri="{28A0092B-C50C-407E-A947-70E740481C1C}">
                <a14:useLocalDpi xmlns:a14="http://schemas.microsoft.com/office/drawing/2010/main" val="0"/>
              </a:ext>
            </a:extLst>
          </a:blip>
          <a:srcRect l="15390" r="153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928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AAE93FA-CCEA-1FEE-4154-3039692CE1E7}"/>
              </a:ext>
            </a:extLst>
          </p:cNvPr>
          <p:cNvSpPr>
            <a:spLocks noGrp="1"/>
          </p:cNvSpPr>
          <p:nvPr>
            <p:ph type="title"/>
          </p:nvPr>
        </p:nvSpPr>
        <p:spPr>
          <a:xfrm>
            <a:off x="838200" y="365125"/>
            <a:ext cx="10515600" cy="1325563"/>
          </a:xfrm>
        </p:spPr>
        <p:txBody>
          <a:bodyPr>
            <a:normAutofit/>
          </a:bodyPr>
          <a:lstStyle/>
          <a:p>
            <a:r>
              <a:rPr lang="nl-NL" sz="4200"/>
              <a:t>Samenwerkingsverband VO Zuid-Kennemerland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30E3C4C-0A9C-3F08-BAF1-665C714DAAE0}"/>
              </a:ext>
            </a:extLst>
          </p:cNvPr>
          <p:cNvSpPr>
            <a:spLocks noGrp="1"/>
          </p:cNvSpPr>
          <p:nvPr>
            <p:ph idx="1"/>
          </p:nvPr>
        </p:nvSpPr>
        <p:spPr>
          <a:xfrm>
            <a:off x="838200" y="1929384"/>
            <a:ext cx="10515600" cy="4251960"/>
          </a:xfrm>
        </p:spPr>
        <p:txBody>
          <a:bodyPr>
            <a:normAutofit/>
          </a:bodyPr>
          <a:lstStyle/>
          <a:p>
            <a:pPr marL="0" indent="0">
              <a:buNone/>
            </a:pPr>
            <a:r>
              <a:rPr lang="nl-NL" sz="2200" dirty="0"/>
              <a:t>Project KWV</a:t>
            </a:r>
          </a:p>
          <a:p>
            <a:r>
              <a:rPr lang="nl-NL" sz="2200" dirty="0"/>
              <a:t>Beperkingen:</a:t>
            </a:r>
          </a:p>
          <a:p>
            <a:pPr lvl="1"/>
            <a:r>
              <a:rPr lang="nl-NL" sz="2200" dirty="0"/>
              <a:t>Leren van ‘vroeger’ in een veranderende wereld</a:t>
            </a:r>
          </a:p>
          <a:p>
            <a:pPr lvl="1"/>
            <a:r>
              <a:rPr lang="nl-NL" sz="2200" dirty="0"/>
              <a:t>Schotten en beperkte budgetten</a:t>
            </a:r>
          </a:p>
          <a:p>
            <a:pPr lvl="1"/>
            <a:r>
              <a:rPr lang="nl-NL" sz="2200" dirty="0"/>
              <a:t>Bestendiging</a:t>
            </a:r>
          </a:p>
          <a:p>
            <a:pPr lvl="1"/>
            <a:r>
              <a:rPr lang="nl-NL" sz="2200" dirty="0"/>
              <a:t>Wie is er nu echt verantwoordelijk?</a:t>
            </a:r>
          </a:p>
          <a:p>
            <a:endParaRPr lang="nl-NL" sz="2200" dirty="0"/>
          </a:p>
          <a:p>
            <a:r>
              <a:rPr lang="nl-NL" sz="2200" dirty="0"/>
              <a:t>Opbrengsten:</a:t>
            </a:r>
          </a:p>
          <a:p>
            <a:pPr lvl="1"/>
            <a:r>
              <a:rPr lang="nl-NL" sz="2200" dirty="0"/>
              <a:t>Samenwerking</a:t>
            </a:r>
          </a:p>
          <a:p>
            <a:pPr lvl="1"/>
            <a:r>
              <a:rPr lang="nl-NL" sz="2200" dirty="0"/>
              <a:t>‘out of </a:t>
            </a:r>
            <a:r>
              <a:rPr lang="nl-NL" sz="2200" dirty="0" err="1"/>
              <a:t>the</a:t>
            </a:r>
            <a:r>
              <a:rPr lang="nl-NL" sz="2200" dirty="0"/>
              <a:t> box’</a:t>
            </a:r>
          </a:p>
          <a:p>
            <a:pPr lvl="1"/>
            <a:r>
              <a:rPr lang="nl-NL" sz="2200" dirty="0"/>
              <a:t>Beter beeld van de doelgroep</a:t>
            </a:r>
          </a:p>
        </p:txBody>
      </p:sp>
    </p:spTree>
    <p:extLst>
      <p:ext uri="{BB962C8B-B14F-4D97-AF65-F5344CB8AC3E}">
        <p14:creationId xmlns:p14="http://schemas.microsoft.com/office/powerpoint/2010/main" val="131676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462E769-9B4E-5303-1CB3-8723C8A1762F}"/>
              </a:ext>
            </a:extLst>
          </p:cNvPr>
          <p:cNvSpPr>
            <a:spLocks noGrp="1"/>
          </p:cNvSpPr>
          <p:nvPr>
            <p:ph type="title"/>
          </p:nvPr>
        </p:nvSpPr>
        <p:spPr>
          <a:xfrm>
            <a:off x="838200" y="365125"/>
            <a:ext cx="10515600" cy="1325563"/>
          </a:xfrm>
        </p:spPr>
        <p:txBody>
          <a:bodyPr>
            <a:normAutofit/>
          </a:bodyPr>
          <a:lstStyle/>
          <a:p>
            <a:r>
              <a:rPr lang="nl-NL" sz="5000"/>
              <a:t>Samenwerking Jeugdhulp en Onderwijs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ABC2550A-40B5-0DAA-A8BD-DCDBADB1EE21}"/>
              </a:ext>
            </a:extLst>
          </p:cNvPr>
          <p:cNvSpPr>
            <a:spLocks noGrp="1"/>
          </p:cNvSpPr>
          <p:nvPr>
            <p:ph idx="1"/>
          </p:nvPr>
        </p:nvSpPr>
        <p:spPr>
          <a:xfrm>
            <a:off x="838200" y="1929384"/>
            <a:ext cx="10515600" cy="4251960"/>
          </a:xfrm>
        </p:spPr>
        <p:txBody>
          <a:bodyPr>
            <a:normAutofit/>
          </a:bodyPr>
          <a:lstStyle/>
          <a:p>
            <a:r>
              <a:rPr lang="nl-NL" sz="2200" dirty="0"/>
              <a:t>Twee ‘gescheiden’ werelden die elkaar soms ontmoeten</a:t>
            </a:r>
          </a:p>
          <a:p>
            <a:r>
              <a:rPr lang="nl-NL" sz="2200" dirty="0"/>
              <a:t>Verschillende verantwoordelijkheden, wet- en regelgeving en financiële afspraken</a:t>
            </a:r>
          </a:p>
          <a:p>
            <a:r>
              <a:rPr lang="nl-NL" sz="2200" dirty="0"/>
              <a:t>Vele wisselingen in de ‘vaste’ gezichten</a:t>
            </a:r>
          </a:p>
          <a:p>
            <a:r>
              <a:rPr lang="nl-NL" sz="2200" dirty="0"/>
              <a:t>Er wordt soms een afstand gevoeld tot elkaar</a:t>
            </a:r>
          </a:p>
          <a:p>
            <a:endParaRPr lang="nl-NL" sz="2200" dirty="0"/>
          </a:p>
          <a:p>
            <a:r>
              <a:rPr lang="nl-NL" sz="2200" dirty="0"/>
              <a:t>Dus, hoe dan wel?</a:t>
            </a:r>
          </a:p>
        </p:txBody>
      </p:sp>
    </p:spTree>
    <p:extLst>
      <p:ext uri="{BB962C8B-B14F-4D97-AF65-F5344CB8AC3E}">
        <p14:creationId xmlns:p14="http://schemas.microsoft.com/office/powerpoint/2010/main" val="102813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EE738EB-E121-EA9C-19A9-4F10EAFEC752}"/>
              </a:ext>
            </a:extLst>
          </p:cNvPr>
          <p:cNvSpPr>
            <a:spLocks noGrp="1"/>
          </p:cNvSpPr>
          <p:nvPr>
            <p:ph type="title"/>
          </p:nvPr>
        </p:nvSpPr>
        <p:spPr>
          <a:xfrm>
            <a:off x="838200" y="365125"/>
            <a:ext cx="10515600" cy="1325563"/>
          </a:xfrm>
        </p:spPr>
        <p:txBody>
          <a:bodyPr>
            <a:normAutofit/>
          </a:bodyPr>
          <a:lstStyle/>
          <a:p>
            <a:r>
              <a:rPr lang="nl-NL" sz="5000"/>
              <a:t>Samenwerking Jeugdhulp en Onderwijs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A885B94-3EEE-1C7B-326B-E37E4278B5AD}"/>
              </a:ext>
            </a:extLst>
          </p:cNvPr>
          <p:cNvSpPr>
            <a:spLocks noGrp="1"/>
          </p:cNvSpPr>
          <p:nvPr>
            <p:ph idx="1"/>
          </p:nvPr>
        </p:nvSpPr>
        <p:spPr>
          <a:xfrm>
            <a:off x="838200" y="1929384"/>
            <a:ext cx="10515600" cy="4251960"/>
          </a:xfrm>
        </p:spPr>
        <p:txBody>
          <a:bodyPr>
            <a:normAutofit/>
          </a:bodyPr>
          <a:lstStyle/>
          <a:p>
            <a:r>
              <a:rPr lang="nl-NL" sz="2200" dirty="0"/>
              <a:t>Tijd om elkaar echt te leren kennen!</a:t>
            </a:r>
          </a:p>
          <a:p>
            <a:r>
              <a:rPr lang="nl-NL" sz="2200" dirty="0"/>
              <a:t>Beiden een deel van de brug slaan</a:t>
            </a:r>
          </a:p>
          <a:p>
            <a:r>
              <a:rPr lang="nl-NL" sz="2200" dirty="0"/>
              <a:t>Gezamenlijke plannen en doelen opstellen</a:t>
            </a:r>
          </a:p>
          <a:p>
            <a:r>
              <a:rPr lang="nl-NL" sz="2200" dirty="0"/>
              <a:t>Projecten en pilots vormgeven</a:t>
            </a:r>
          </a:p>
          <a:p>
            <a:r>
              <a:rPr lang="nl-NL" sz="2200" dirty="0"/>
              <a:t>Inzetten op samenwerking, het gaat niet vanzelf</a:t>
            </a:r>
          </a:p>
          <a:p>
            <a:r>
              <a:rPr lang="nl-NL" sz="2200" dirty="0"/>
              <a:t>Begrip voor elkaars beperkingen en mogelijkheden</a:t>
            </a:r>
          </a:p>
          <a:p>
            <a:r>
              <a:rPr lang="nl-NL" sz="2200" dirty="0"/>
              <a:t>Gezamenlijk verantwoordelijk voor de ontwikkeling van jeugd in de regio</a:t>
            </a:r>
          </a:p>
        </p:txBody>
      </p:sp>
    </p:spTree>
    <p:extLst>
      <p:ext uri="{BB962C8B-B14F-4D97-AF65-F5344CB8AC3E}">
        <p14:creationId xmlns:p14="http://schemas.microsoft.com/office/powerpoint/2010/main" val="66888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CC6B443-5998-7DB1-8003-27C34240DFD0}"/>
              </a:ext>
            </a:extLst>
          </p:cNvPr>
          <p:cNvSpPr>
            <a:spLocks noGrp="1"/>
          </p:cNvSpPr>
          <p:nvPr>
            <p:ph type="title"/>
          </p:nvPr>
        </p:nvSpPr>
        <p:spPr>
          <a:xfrm>
            <a:off x="640080" y="325369"/>
            <a:ext cx="4368602" cy="1956841"/>
          </a:xfrm>
        </p:spPr>
        <p:txBody>
          <a:bodyPr anchor="b">
            <a:normAutofit/>
          </a:bodyPr>
          <a:lstStyle/>
          <a:p>
            <a:r>
              <a:rPr lang="nl-NL" sz="4200"/>
              <a:t>Doelgroep, wat hebben deze jongeren nodig?</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606260E-839B-7265-197F-732524BB1549}"/>
              </a:ext>
            </a:extLst>
          </p:cNvPr>
          <p:cNvSpPr>
            <a:spLocks noGrp="1"/>
          </p:cNvSpPr>
          <p:nvPr>
            <p:ph idx="1"/>
          </p:nvPr>
        </p:nvSpPr>
        <p:spPr>
          <a:xfrm>
            <a:off x="640080" y="2872899"/>
            <a:ext cx="4243589" cy="3320668"/>
          </a:xfrm>
        </p:spPr>
        <p:txBody>
          <a:bodyPr>
            <a:normAutofit/>
          </a:bodyPr>
          <a:lstStyle/>
          <a:p>
            <a:r>
              <a:rPr lang="nl-NL" sz="1700" dirty="0"/>
              <a:t>De doelgroep is heterogeen in behoefte</a:t>
            </a:r>
          </a:p>
          <a:p>
            <a:r>
              <a:rPr lang="nl-NL" sz="1700" dirty="0"/>
              <a:t>Deze jongeren zijn niet altijd het beste af als we ze bij elkaar plaatsen</a:t>
            </a:r>
          </a:p>
          <a:p>
            <a:r>
              <a:rPr lang="nl-NL" sz="1700" dirty="0"/>
              <a:t>Normaliseren en perspectief bieden</a:t>
            </a:r>
          </a:p>
          <a:p>
            <a:r>
              <a:rPr lang="nl-NL" sz="1700" dirty="0"/>
              <a:t>Ontwikkelrecht </a:t>
            </a:r>
          </a:p>
          <a:p>
            <a:r>
              <a:rPr lang="nl-NL" sz="1700" dirty="0"/>
              <a:t>Betrek de jongere en het systeem</a:t>
            </a:r>
          </a:p>
          <a:p>
            <a:r>
              <a:rPr lang="nl-NL" sz="1700" dirty="0"/>
              <a:t>Zoek de oplossing niet altijd buiten de deur</a:t>
            </a:r>
          </a:p>
          <a:p>
            <a:r>
              <a:rPr lang="nl-NL" sz="1700" dirty="0"/>
              <a:t>Breng de ondersteuning naar de plek waar de jongere is</a:t>
            </a:r>
          </a:p>
        </p:txBody>
      </p:sp>
      <p:pic>
        <p:nvPicPr>
          <p:cNvPr id="5" name="Picture 4">
            <a:extLst>
              <a:ext uri="{FF2B5EF4-FFF2-40B4-BE49-F238E27FC236}">
                <a16:creationId xmlns:a16="http://schemas.microsoft.com/office/drawing/2014/main" id="{EE165029-385B-1F17-A85A-BD62D26D98BB}"/>
              </a:ext>
            </a:extLst>
          </p:cNvPr>
          <p:cNvPicPr>
            <a:picLocks noChangeAspect="1"/>
          </p:cNvPicPr>
          <p:nvPr/>
        </p:nvPicPr>
        <p:blipFill rotWithShape="1">
          <a:blip r:embed="rId2">
            <a:extLst>
              <a:ext uri="{28A0092B-C50C-407E-A947-70E740481C1C}">
                <a14:useLocalDpi xmlns:a14="http://schemas.microsoft.com/office/drawing/2010/main" val="0"/>
              </a:ext>
            </a:extLst>
          </a:blip>
          <a:srcRect l="7186" r="2059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6515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40A3D0B-3D90-AB7E-9AB7-D992DEA2CE81}"/>
              </a:ext>
            </a:extLst>
          </p:cNvPr>
          <p:cNvSpPr>
            <a:spLocks noGrp="1"/>
          </p:cNvSpPr>
          <p:nvPr>
            <p:ph type="title"/>
          </p:nvPr>
        </p:nvSpPr>
        <p:spPr>
          <a:xfrm>
            <a:off x="640080" y="325369"/>
            <a:ext cx="4368602" cy="1956841"/>
          </a:xfrm>
        </p:spPr>
        <p:txBody>
          <a:bodyPr anchor="b">
            <a:normAutofit/>
          </a:bodyPr>
          <a:lstStyle/>
          <a:p>
            <a:r>
              <a:rPr lang="nl-NL" sz="3400" dirty="0"/>
              <a:t>Waar willen we gezamenlijk naar toe werken?</a:t>
            </a:r>
            <a:br>
              <a:rPr lang="nl-NL" sz="3400" dirty="0"/>
            </a:br>
            <a:endParaRPr lang="nl-NL" sz="3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ADF98EA6-9438-CD31-7B14-AE8549CA192D}"/>
              </a:ext>
            </a:extLst>
          </p:cNvPr>
          <p:cNvSpPr>
            <a:spLocks noGrp="1"/>
          </p:cNvSpPr>
          <p:nvPr>
            <p:ph idx="1"/>
          </p:nvPr>
        </p:nvSpPr>
        <p:spPr>
          <a:xfrm>
            <a:off x="640080" y="2872899"/>
            <a:ext cx="5911640" cy="3320668"/>
          </a:xfrm>
        </p:spPr>
        <p:txBody>
          <a:bodyPr>
            <a:normAutofit/>
          </a:bodyPr>
          <a:lstStyle/>
          <a:p>
            <a:pPr marL="0" indent="0">
              <a:buNone/>
            </a:pPr>
            <a:r>
              <a:rPr lang="nl-NL" sz="1800" dirty="0"/>
              <a:t>Mijn visie:</a:t>
            </a:r>
          </a:p>
          <a:p>
            <a:pPr lvl="1"/>
            <a:r>
              <a:rPr lang="nl-NL" sz="1800" dirty="0"/>
              <a:t>Gedachte experiment: wat nou als je de jongere niet uit de huidige situatie kan halen (geen andere woonplek, geen andere school, geen andere omgeving). Wat moet je dan toevoegen of weghalen om de jongere te voorzien in de behoefte? Wat gaat zorgen voor ontwikkeling?</a:t>
            </a:r>
          </a:p>
          <a:p>
            <a:pPr marL="457200" lvl="1" indent="0">
              <a:buNone/>
            </a:pPr>
            <a:endParaRPr lang="nl-NL" sz="1700" dirty="0"/>
          </a:p>
        </p:txBody>
      </p:sp>
      <p:pic>
        <p:nvPicPr>
          <p:cNvPr id="5" name="Picture 4">
            <a:extLst>
              <a:ext uri="{FF2B5EF4-FFF2-40B4-BE49-F238E27FC236}">
                <a16:creationId xmlns:a16="http://schemas.microsoft.com/office/drawing/2014/main" id="{9237EA99-5663-0F85-A8E5-BC68BC205100}"/>
              </a:ext>
            </a:extLst>
          </p:cNvPr>
          <p:cNvPicPr>
            <a:picLocks noChangeAspect="1"/>
          </p:cNvPicPr>
          <p:nvPr/>
        </p:nvPicPr>
        <p:blipFill>
          <a:blip r:embed="rId2">
            <a:extLst>
              <a:ext uri="{28A0092B-C50C-407E-A947-70E740481C1C}">
                <a14:useLocalDpi xmlns:a14="http://schemas.microsoft.com/office/drawing/2010/main" val="0"/>
              </a:ext>
            </a:extLst>
          </a:blip>
          <a:srcRect l="24687" r="24687"/>
          <a:stretch/>
        </p:blipFill>
        <p:spPr>
          <a:xfrm>
            <a:off x="6986726" y="10"/>
            <a:ext cx="520375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4486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40A3D0B-3D90-AB7E-9AB7-D992DEA2CE81}"/>
              </a:ext>
            </a:extLst>
          </p:cNvPr>
          <p:cNvSpPr>
            <a:spLocks noGrp="1"/>
          </p:cNvSpPr>
          <p:nvPr>
            <p:ph type="title"/>
          </p:nvPr>
        </p:nvSpPr>
        <p:spPr>
          <a:xfrm>
            <a:off x="640080" y="325369"/>
            <a:ext cx="4368602" cy="1956841"/>
          </a:xfrm>
        </p:spPr>
        <p:txBody>
          <a:bodyPr anchor="b">
            <a:normAutofit/>
          </a:bodyPr>
          <a:lstStyle/>
          <a:p>
            <a:r>
              <a:rPr lang="nl-NL" sz="3400" dirty="0"/>
              <a:t>Waar willen we gezamenlijk naar toe werken?</a:t>
            </a:r>
            <a:br>
              <a:rPr lang="nl-NL" sz="3400" dirty="0"/>
            </a:br>
            <a:endParaRPr lang="nl-NL" sz="3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ADF98EA6-9438-CD31-7B14-AE8549CA192D}"/>
              </a:ext>
            </a:extLst>
          </p:cNvPr>
          <p:cNvSpPr>
            <a:spLocks noGrp="1"/>
          </p:cNvSpPr>
          <p:nvPr>
            <p:ph idx="1"/>
          </p:nvPr>
        </p:nvSpPr>
        <p:spPr>
          <a:xfrm>
            <a:off x="640080" y="2872899"/>
            <a:ext cx="5893885" cy="3320668"/>
          </a:xfrm>
        </p:spPr>
        <p:txBody>
          <a:bodyPr>
            <a:normAutofit/>
          </a:bodyPr>
          <a:lstStyle/>
          <a:p>
            <a:pPr marL="0" indent="0">
              <a:buNone/>
            </a:pPr>
            <a:r>
              <a:rPr lang="nl-NL" sz="1800" dirty="0"/>
              <a:t>Mijn visie:</a:t>
            </a:r>
          </a:p>
          <a:p>
            <a:pPr lvl="1"/>
            <a:r>
              <a:rPr lang="nl-NL" sz="1800" dirty="0"/>
              <a:t>Wat is nu eigenlijk de opbrengst waar je met elkaar naar op zoek bent? Normaliseren, veiligheid, ‘zo doen we het nu eenmaal’, thuisnabij? Wat helpt de jongere en het systeem, wat willen zij dat er gebeurd?</a:t>
            </a:r>
          </a:p>
          <a:p>
            <a:pPr marL="457200" lvl="1" indent="0">
              <a:buNone/>
            </a:pPr>
            <a:r>
              <a:rPr lang="nl-NL" sz="1800" dirty="0"/>
              <a:t>Een goede samenwerking start met het besluit om een    gezamenlijk doel te bereiken</a:t>
            </a:r>
          </a:p>
          <a:p>
            <a:pPr marL="457200" lvl="1" indent="0">
              <a:buNone/>
            </a:pPr>
            <a:endParaRPr lang="nl-NL" sz="1800" dirty="0"/>
          </a:p>
        </p:txBody>
      </p:sp>
      <p:pic>
        <p:nvPicPr>
          <p:cNvPr id="4" name="Afbeelding 3">
            <a:extLst>
              <a:ext uri="{FF2B5EF4-FFF2-40B4-BE49-F238E27FC236}">
                <a16:creationId xmlns:a16="http://schemas.microsoft.com/office/drawing/2014/main" id="{AF4DE505-0394-BF29-B4D7-7EA60A7F8FED}"/>
              </a:ext>
            </a:extLst>
          </p:cNvPr>
          <p:cNvPicPr>
            <a:picLocks noChangeAspect="1"/>
          </p:cNvPicPr>
          <p:nvPr/>
        </p:nvPicPr>
        <p:blipFill>
          <a:blip r:embed="rId2">
            <a:extLst>
              <a:ext uri="{28A0092B-C50C-407E-A947-70E740481C1C}">
                <a14:useLocalDpi xmlns:a14="http://schemas.microsoft.com/office/drawing/2010/main" val="0"/>
              </a:ext>
            </a:extLst>
          </a:blip>
          <a:srcRect l="26241" r="26241"/>
          <a:stretch/>
        </p:blipFill>
        <p:spPr>
          <a:xfrm>
            <a:off x="7306808" y="10"/>
            <a:ext cx="488214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Pijl: rechts 4">
            <a:extLst>
              <a:ext uri="{FF2B5EF4-FFF2-40B4-BE49-F238E27FC236}">
                <a16:creationId xmlns:a16="http://schemas.microsoft.com/office/drawing/2014/main" id="{27DACE89-2F88-B727-9D5B-3C180FD89D21}"/>
              </a:ext>
            </a:extLst>
          </p:cNvPr>
          <p:cNvSpPr/>
          <p:nvPr/>
        </p:nvSpPr>
        <p:spPr>
          <a:xfrm>
            <a:off x="714653" y="4356213"/>
            <a:ext cx="257452" cy="177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36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B2E3260-8BB0-5B9D-6B5F-37CB33B0FC0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Waar willen jullie naar toe werken?</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schets, tekening, Kinderkunst, kunst&#10;&#10;Automatisch gegenereerde beschrijving">
            <a:extLst>
              <a:ext uri="{FF2B5EF4-FFF2-40B4-BE49-F238E27FC236}">
                <a16:creationId xmlns:a16="http://schemas.microsoft.com/office/drawing/2014/main" id="{E83E09B1-734C-823C-920F-4F48F44ED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010412"/>
            <a:ext cx="7214616" cy="4809744"/>
          </a:xfrm>
          <a:prstGeom prst="rect">
            <a:avLst/>
          </a:prstGeom>
        </p:spPr>
      </p:pic>
    </p:spTree>
    <p:extLst>
      <p:ext uri="{BB962C8B-B14F-4D97-AF65-F5344CB8AC3E}">
        <p14:creationId xmlns:p14="http://schemas.microsoft.com/office/powerpoint/2010/main" val="234314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F43BC-3D26-05A0-8D0D-D3BACD843A7C}"/>
              </a:ext>
            </a:extLst>
          </p:cNvPr>
          <p:cNvSpPr>
            <a:spLocks noGrp="1"/>
          </p:cNvSpPr>
          <p:nvPr>
            <p:ph type="title"/>
          </p:nvPr>
        </p:nvSpPr>
        <p:spPr/>
        <p:txBody>
          <a:bodyPr>
            <a:normAutofit/>
          </a:bodyPr>
          <a:lstStyle/>
          <a:p>
            <a:r>
              <a:rPr lang="nl-NL" sz="2800" b="1" dirty="0">
                <a:solidFill>
                  <a:srgbClr val="00B050"/>
                </a:solidFill>
              </a:rPr>
              <a:t>eerst het algemene beeld </a:t>
            </a:r>
            <a:br>
              <a:rPr lang="nl-NL" sz="2800" b="1" dirty="0">
                <a:solidFill>
                  <a:srgbClr val="00B050"/>
                </a:solidFill>
              </a:rPr>
            </a:br>
            <a:br>
              <a:rPr lang="nl-NL" sz="2400" b="1" dirty="0"/>
            </a:br>
            <a:r>
              <a:rPr lang="nl-NL" sz="1800" dirty="0">
                <a:solidFill>
                  <a:srgbClr val="00B050"/>
                </a:solidFill>
              </a:rPr>
              <a:t>(Frans Jordaan / SWV Amstelland en de </a:t>
            </a:r>
            <a:r>
              <a:rPr lang="nl-NL" sz="1800" dirty="0" err="1">
                <a:solidFill>
                  <a:srgbClr val="00B050"/>
                </a:solidFill>
              </a:rPr>
              <a:t>Meerlanden</a:t>
            </a:r>
            <a:r>
              <a:rPr lang="nl-NL" sz="1800" dirty="0">
                <a:solidFill>
                  <a:srgbClr val="00B050"/>
                </a:solidFill>
              </a:rPr>
              <a:t> / netwerk </a:t>
            </a:r>
            <a:r>
              <a:rPr lang="nl-NL" sz="1800" dirty="0" err="1">
                <a:solidFill>
                  <a:srgbClr val="00B050"/>
                </a:solidFill>
              </a:rPr>
              <a:t>SWV’s</a:t>
            </a:r>
            <a:r>
              <a:rPr lang="nl-NL" sz="1800" dirty="0">
                <a:solidFill>
                  <a:srgbClr val="00B050"/>
                </a:solidFill>
              </a:rPr>
              <a:t> Noord – Holland / Sectorraad SWV VO)</a:t>
            </a:r>
          </a:p>
        </p:txBody>
      </p:sp>
    </p:spTree>
    <p:extLst>
      <p:ext uri="{BB962C8B-B14F-4D97-AF65-F5344CB8AC3E}">
        <p14:creationId xmlns:p14="http://schemas.microsoft.com/office/powerpoint/2010/main" val="56276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3AD7B-7487-3D11-359D-659B8E8F8DB3}"/>
              </a:ext>
            </a:extLst>
          </p:cNvPr>
          <p:cNvSpPr>
            <a:spLocks noGrp="1"/>
          </p:cNvSpPr>
          <p:nvPr>
            <p:ph type="title"/>
          </p:nvPr>
        </p:nvSpPr>
        <p:spPr/>
        <p:txBody>
          <a:bodyPr/>
          <a:lstStyle/>
          <a:p>
            <a:r>
              <a:rPr lang="nl-NL" dirty="0"/>
              <a:t>Vragen?</a:t>
            </a:r>
          </a:p>
        </p:txBody>
      </p:sp>
      <p:pic>
        <p:nvPicPr>
          <p:cNvPr id="5" name="Afbeelding 4" descr="Afbeelding met tekenfilm, illustratie, kunst, ontwerp&#10;&#10;Beschrijving automatisch gegenereerd met gemiddelde betrouwbaarheid">
            <a:extLst>
              <a:ext uri="{FF2B5EF4-FFF2-40B4-BE49-F238E27FC236}">
                <a16:creationId xmlns:a16="http://schemas.microsoft.com/office/drawing/2014/main" id="{A6347536-4D80-0F71-D80C-DE92E6BFE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099" y="2733675"/>
            <a:ext cx="7334250" cy="4124325"/>
          </a:xfrm>
          <a:prstGeom prst="rect">
            <a:avLst/>
          </a:prstGeom>
        </p:spPr>
      </p:pic>
    </p:spTree>
    <p:extLst>
      <p:ext uri="{BB962C8B-B14F-4D97-AF65-F5344CB8AC3E}">
        <p14:creationId xmlns:p14="http://schemas.microsoft.com/office/powerpoint/2010/main" val="83831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B42F0-67BE-5C40-1D6A-9F9E5384AD92}"/>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60CD484B-0804-2677-28B8-AB9482B46B93}"/>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51859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F43BC-3D26-05A0-8D0D-D3BACD843A7C}"/>
              </a:ext>
            </a:extLst>
          </p:cNvPr>
          <p:cNvSpPr>
            <a:spLocks noGrp="1"/>
          </p:cNvSpPr>
          <p:nvPr>
            <p:ph type="title"/>
          </p:nvPr>
        </p:nvSpPr>
        <p:spPr/>
        <p:txBody>
          <a:bodyPr>
            <a:normAutofit/>
          </a:bodyPr>
          <a:lstStyle/>
          <a:p>
            <a:r>
              <a:rPr lang="nl-NL" sz="2800" b="1" dirty="0">
                <a:solidFill>
                  <a:srgbClr val="00B050"/>
                </a:solidFill>
              </a:rPr>
              <a:t>huidige positie </a:t>
            </a:r>
            <a:br>
              <a:rPr lang="nl-NL" sz="2400" b="1" dirty="0"/>
            </a:br>
            <a:r>
              <a:rPr lang="nl-NL" sz="1800" dirty="0">
                <a:solidFill>
                  <a:srgbClr val="00B050"/>
                </a:solidFill>
              </a:rPr>
              <a:t>(perspectief: onderwijs)</a:t>
            </a:r>
          </a:p>
        </p:txBody>
      </p:sp>
      <p:sp>
        <p:nvSpPr>
          <p:cNvPr id="5" name="Tekstvak 4">
            <a:extLst>
              <a:ext uri="{FF2B5EF4-FFF2-40B4-BE49-F238E27FC236}">
                <a16:creationId xmlns:a16="http://schemas.microsoft.com/office/drawing/2014/main" id="{D4045A28-B215-2F3C-A7A9-CAB32DE49893}"/>
              </a:ext>
            </a:extLst>
          </p:cNvPr>
          <p:cNvSpPr txBox="1"/>
          <p:nvPr/>
        </p:nvSpPr>
        <p:spPr>
          <a:xfrm>
            <a:off x="2200062" y="1613118"/>
            <a:ext cx="7791876" cy="4462760"/>
          </a:xfrm>
          <a:prstGeom prst="rect">
            <a:avLst/>
          </a:prstGeom>
          <a:solidFill>
            <a:schemeClr val="accent3">
              <a:alpha val="20000"/>
            </a:schemeClr>
          </a:solidFill>
        </p:spPr>
        <p:txBody>
          <a:bodyPr wrap="square" rtlCol="0">
            <a:spAutoFit/>
          </a:bodyPr>
          <a:lstStyle/>
          <a:p>
            <a:endParaRPr lang="nl-NL" sz="1400" dirty="0"/>
          </a:p>
          <a:p>
            <a:pPr marL="285750" indent="-285750">
              <a:buFont typeface="Arial" panose="020B0604020202020204" pitchFamily="34" charset="0"/>
              <a:buChar char="•"/>
            </a:pPr>
            <a:r>
              <a:rPr lang="nl-NL" dirty="0"/>
              <a:t>grote urgentie in N-H voor om- en afbouw residentiële zorg en onderwijs</a:t>
            </a:r>
          </a:p>
          <a:p>
            <a:r>
              <a:rPr lang="nl-NL" dirty="0"/>
              <a:t> </a:t>
            </a:r>
          </a:p>
          <a:p>
            <a:pPr marL="285750" indent="-285750">
              <a:buFont typeface="Arial" panose="020B0604020202020204" pitchFamily="34" charset="0"/>
              <a:buChar char="•"/>
            </a:pPr>
            <a:r>
              <a:rPr lang="nl-NL" dirty="0"/>
              <a:t>netwerk SWV VO N-H sinds 2020 betrokken bij Thuis voor </a:t>
            </a:r>
            <a:r>
              <a:rPr lang="nl-NL" dirty="0" err="1"/>
              <a:t>Noordje</a:t>
            </a:r>
            <a:r>
              <a:rPr lang="nl-NL" dirty="0"/>
              <a:t> </a:t>
            </a:r>
          </a:p>
          <a:p>
            <a:pPr marL="285750" indent="-285750">
              <a:buFontTx/>
              <a:buChar char="-"/>
            </a:pPr>
            <a:endParaRPr lang="nl-NL" dirty="0"/>
          </a:p>
          <a:p>
            <a:pPr marL="285750" indent="-285750">
              <a:buFont typeface="Arial" panose="020B0604020202020204" pitchFamily="34" charset="0"/>
              <a:buChar char="•"/>
            </a:pPr>
            <a:r>
              <a:rPr lang="nl-NL" dirty="0"/>
              <a:t>aansluiting onderwijs moeizaam proces… komt steeds beter op gang!  vastgelegd in bovenregionaal plan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err="1"/>
              <a:t>swv’s</a:t>
            </a:r>
            <a:r>
              <a:rPr lang="nl-NL" dirty="0"/>
              <a:t> N-H participeren in RET en doorbraakteam</a:t>
            </a:r>
          </a:p>
          <a:p>
            <a:pPr marL="285750" indent="-285750">
              <a:buFontTx/>
              <a:buChar char="-"/>
            </a:pPr>
            <a:endParaRPr lang="nl-NL" dirty="0"/>
          </a:p>
          <a:p>
            <a:pPr marL="285750" indent="-285750">
              <a:buFont typeface="Arial" panose="020B0604020202020204" pitchFamily="34" charset="0"/>
              <a:buChar char="•"/>
            </a:pPr>
            <a:r>
              <a:rPr lang="nl-NL" dirty="0"/>
              <a:t>parallel proces landelijk: herbezinning op residentieel onderwijs OCW</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err="1"/>
              <a:t>swv’s</a:t>
            </a:r>
            <a:r>
              <a:rPr lang="nl-NL" dirty="0"/>
              <a:t> VO krijgen grote verantwoordelijkheid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landelijke subsidieregeling op komst, vraagt om coalitievorming </a:t>
            </a:r>
            <a:r>
              <a:rPr lang="nl-NL" dirty="0" err="1"/>
              <a:t>swv’s</a:t>
            </a:r>
            <a:r>
              <a:rPr lang="nl-NL" dirty="0"/>
              <a:t> </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90602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F43BC-3D26-05A0-8D0D-D3BACD843A7C}"/>
              </a:ext>
            </a:extLst>
          </p:cNvPr>
          <p:cNvSpPr>
            <a:spLocks noGrp="1"/>
          </p:cNvSpPr>
          <p:nvPr>
            <p:ph type="title"/>
          </p:nvPr>
        </p:nvSpPr>
        <p:spPr/>
        <p:txBody>
          <a:bodyPr>
            <a:normAutofit/>
          </a:bodyPr>
          <a:lstStyle/>
          <a:p>
            <a:r>
              <a:rPr lang="nl-NL" sz="2800" b="1" dirty="0">
                <a:solidFill>
                  <a:srgbClr val="00B050"/>
                </a:solidFill>
              </a:rPr>
              <a:t>verwachtingen richting onderwijs </a:t>
            </a:r>
            <a:br>
              <a:rPr lang="nl-NL" sz="2400" b="1" dirty="0"/>
            </a:br>
            <a:r>
              <a:rPr lang="nl-NL" sz="1800" dirty="0">
                <a:solidFill>
                  <a:srgbClr val="00B050"/>
                </a:solidFill>
              </a:rPr>
              <a:t>(in het kader van de herbezinning)</a:t>
            </a:r>
          </a:p>
        </p:txBody>
      </p:sp>
      <p:sp>
        <p:nvSpPr>
          <p:cNvPr id="6" name="Tijdelijke aanduiding voor inhoud 5">
            <a:extLst>
              <a:ext uri="{FF2B5EF4-FFF2-40B4-BE49-F238E27FC236}">
                <a16:creationId xmlns:a16="http://schemas.microsoft.com/office/drawing/2014/main" id="{73DE9FA7-3AC7-4952-D45E-D7EB6196C188}"/>
              </a:ext>
            </a:extLst>
          </p:cNvPr>
          <p:cNvSpPr>
            <a:spLocks noGrp="1"/>
          </p:cNvSpPr>
          <p:nvPr>
            <p:ph sz="quarter" idx="4"/>
          </p:nvPr>
        </p:nvSpPr>
        <p:spPr>
          <a:xfrm>
            <a:off x="2135560" y="1556792"/>
            <a:ext cx="7992888" cy="4752528"/>
          </a:xfrm>
          <a:solidFill>
            <a:schemeClr val="accent3">
              <a:lumMod val="20000"/>
              <a:lumOff val="80000"/>
            </a:schemeClr>
          </a:solidFill>
        </p:spPr>
        <p:txBody>
          <a:bodyPr>
            <a:normAutofit fontScale="25000" lnSpcReduction="20000"/>
          </a:bodyPr>
          <a:lstStyle/>
          <a:p>
            <a:pPr marL="0" indent="0">
              <a:buNone/>
            </a:pPr>
            <a:r>
              <a:rPr lang="nl-NL" sz="7200" b="1" dirty="0"/>
              <a:t>school van herkomst blijft verbonden</a:t>
            </a:r>
          </a:p>
          <a:p>
            <a:pPr marL="0" indent="0">
              <a:buNone/>
            </a:pPr>
            <a:r>
              <a:rPr lang="nl-NL" sz="7200" dirty="0"/>
              <a:t>inschrijving blijft, schoolgang blijft,  zo niet, dan: overdracht, volgen, evalueren, terugkeerbegeleiding en nazorg;    </a:t>
            </a:r>
            <a:endParaRPr lang="nl-NL" sz="7200" b="1" dirty="0"/>
          </a:p>
          <a:p>
            <a:pPr marL="0" indent="0">
              <a:buNone/>
            </a:pPr>
            <a:endParaRPr lang="nl-NL" sz="7200" b="1" dirty="0"/>
          </a:p>
          <a:p>
            <a:pPr marL="0" indent="0">
              <a:buNone/>
            </a:pPr>
            <a:r>
              <a:rPr lang="nl-NL" sz="7200" b="1" dirty="0"/>
              <a:t>inhoudelijk en financieel verantwoordelijk</a:t>
            </a:r>
          </a:p>
          <a:p>
            <a:pPr marL="0" indent="0">
              <a:buNone/>
            </a:pPr>
            <a:r>
              <a:rPr lang="nl-NL" sz="7200" dirty="0" err="1"/>
              <a:t>swv</a:t>
            </a:r>
            <a:r>
              <a:rPr lang="nl-NL" sz="7200" dirty="0"/>
              <a:t> organiseert educatief programma, leeromgeving, extra ondersteuning etc.</a:t>
            </a:r>
          </a:p>
          <a:p>
            <a:pPr marL="0" indent="0">
              <a:buNone/>
            </a:pPr>
            <a:r>
              <a:rPr lang="nl-NL" sz="7200" dirty="0" err="1"/>
              <a:t>swv</a:t>
            </a:r>
            <a:r>
              <a:rPr lang="nl-NL" sz="7200" dirty="0"/>
              <a:t> betaalt (mede) extra ondersteuning en de bijzondere voorzieningen;  </a:t>
            </a:r>
          </a:p>
          <a:p>
            <a:pPr marL="0" indent="0">
              <a:buNone/>
            </a:pPr>
            <a:endParaRPr lang="nl-NL" sz="7200" dirty="0"/>
          </a:p>
          <a:p>
            <a:pPr marL="0" indent="0">
              <a:buNone/>
            </a:pPr>
            <a:r>
              <a:rPr lang="nl-NL" sz="7200" b="1" dirty="0"/>
              <a:t>coalitievorming</a:t>
            </a:r>
          </a:p>
          <a:p>
            <a:pPr marL="0" indent="0">
              <a:buNone/>
            </a:pPr>
            <a:r>
              <a:rPr lang="nl-NL" sz="7200" dirty="0"/>
              <a:t>er komen coördinerende </a:t>
            </a:r>
            <a:r>
              <a:rPr lang="nl-NL" sz="7200" dirty="0" err="1"/>
              <a:t>swv’s</a:t>
            </a:r>
            <a:r>
              <a:rPr lang="nl-NL" sz="7200" dirty="0"/>
              <a:t>; daardoor minder versplintering, meer krachtenbundeling; coalitievorming tussen de </a:t>
            </a:r>
            <a:r>
              <a:rPr lang="nl-NL" sz="7200" dirty="0" err="1"/>
              <a:t>swv’s</a:t>
            </a:r>
            <a:r>
              <a:rPr lang="nl-NL" sz="7200" dirty="0"/>
              <a:t> (en andere partijen) in een regio is vereist ;</a:t>
            </a:r>
          </a:p>
          <a:p>
            <a:pPr marL="0" indent="0">
              <a:buNone/>
            </a:pPr>
            <a:endParaRPr lang="nl-NL" sz="7200" dirty="0"/>
          </a:p>
          <a:p>
            <a:pPr marL="0" indent="0">
              <a:buNone/>
            </a:pPr>
            <a:r>
              <a:rPr lang="nl-NL" sz="7200" b="1" dirty="0"/>
              <a:t>coördinerend SWV en coördinerende gemeente</a:t>
            </a:r>
          </a:p>
          <a:p>
            <a:pPr marL="0" indent="0">
              <a:buNone/>
            </a:pPr>
            <a:r>
              <a:rPr lang="nl-NL" sz="7200" dirty="0"/>
              <a:t>coördinerend SWV (in coalitie) trekt samen op met coördinerende gemeente (werkt alleen als de SWV-regio’s synchroon vallen met de gemeentelijke regio’s).</a:t>
            </a:r>
          </a:p>
          <a:p>
            <a:pPr marL="0" indent="0">
              <a:buNone/>
            </a:pPr>
            <a:endParaRPr lang="nl-NL" sz="7200" dirty="0"/>
          </a:p>
          <a:p>
            <a:pPr marL="0" indent="0">
              <a:buNone/>
            </a:pPr>
            <a:endParaRPr lang="nl-NL" sz="1800" dirty="0"/>
          </a:p>
        </p:txBody>
      </p:sp>
    </p:spTree>
    <p:extLst>
      <p:ext uri="{BB962C8B-B14F-4D97-AF65-F5344CB8AC3E}">
        <p14:creationId xmlns:p14="http://schemas.microsoft.com/office/powerpoint/2010/main" val="81705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F43BC-3D26-05A0-8D0D-D3BACD843A7C}"/>
              </a:ext>
            </a:extLst>
          </p:cNvPr>
          <p:cNvSpPr>
            <a:spLocks noGrp="1"/>
          </p:cNvSpPr>
          <p:nvPr>
            <p:ph type="title"/>
          </p:nvPr>
        </p:nvSpPr>
        <p:spPr/>
        <p:txBody>
          <a:bodyPr>
            <a:normAutofit/>
          </a:bodyPr>
          <a:lstStyle/>
          <a:p>
            <a:r>
              <a:rPr lang="nl-NL" sz="2800" b="1" dirty="0">
                <a:solidFill>
                  <a:srgbClr val="00B050"/>
                </a:solidFill>
              </a:rPr>
              <a:t>propositie netwerk SWV VO N-H</a:t>
            </a:r>
            <a:br>
              <a:rPr lang="nl-NL" sz="2400" b="1" dirty="0"/>
            </a:br>
            <a:r>
              <a:rPr lang="nl-NL" sz="1800" dirty="0">
                <a:solidFill>
                  <a:srgbClr val="00B050"/>
                </a:solidFill>
              </a:rPr>
              <a:t>(hier staan we voor)</a:t>
            </a:r>
          </a:p>
        </p:txBody>
      </p:sp>
      <p:sp>
        <p:nvSpPr>
          <p:cNvPr id="5" name="Tekstvak 4">
            <a:extLst>
              <a:ext uri="{FF2B5EF4-FFF2-40B4-BE49-F238E27FC236}">
                <a16:creationId xmlns:a16="http://schemas.microsoft.com/office/drawing/2014/main" id="{72DCED79-8E5B-CABB-BF46-1C44463A0ACD}"/>
              </a:ext>
            </a:extLst>
          </p:cNvPr>
          <p:cNvSpPr txBox="1"/>
          <p:nvPr/>
        </p:nvSpPr>
        <p:spPr>
          <a:xfrm>
            <a:off x="2200062" y="1474619"/>
            <a:ext cx="7791876" cy="3139321"/>
          </a:xfrm>
          <a:prstGeom prst="rect">
            <a:avLst/>
          </a:prstGeom>
          <a:solidFill>
            <a:schemeClr val="accent3">
              <a:alpha val="20000"/>
            </a:schemeClr>
          </a:solidFill>
        </p:spPr>
        <p:txBody>
          <a:bodyPr wrap="square" rtlCol="0">
            <a:spAutoFit/>
          </a:bodyPr>
          <a:lstStyle/>
          <a:p>
            <a:r>
              <a:rPr lang="nl-NL" b="1" dirty="0"/>
              <a:t>dagprogramma</a:t>
            </a:r>
          </a:p>
          <a:p>
            <a:r>
              <a:rPr lang="nl-NL" dirty="0"/>
              <a:t>betekenisvol dagprogramma voor alle jeugdigen (in een complexe systemische situatie); altijd met educatie, naar rato… </a:t>
            </a:r>
          </a:p>
          <a:p>
            <a:endParaRPr lang="nl-NL" dirty="0"/>
          </a:p>
          <a:p>
            <a:r>
              <a:rPr lang="nl-NL" b="1" dirty="0"/>
              <a:t>leeromgeving</a:t>
            </a:r>
          </a:p>
          <a:p>
            <a:r>
              <a:rPr lang="nl-NL" dirty="0"/>
              <a:t>een passende leeromgeving, bij voorkeur op de bekende en vertrouwde school; anders bij een zo thuisnabij mogelijk alternatief   </a:t>
            </a:r>
          </a:p>
          <a:p>
            <a:endParaRPr lang="nl-NL" dirty="0"/>
          </a:p>
          <a:p>
            <a:r>
              <a:rPr lang="nl-NL" b="1" dirty="0"/>
              <a:t>doorstroom</a:t>
            </a:r>
          </a:p>
          <a:p>
            <a:r>
              <a:rPr lang="nl-NL" dirty="0"/>
              <a:t>zo min mogelijk onderbrekingen in de schoolloopbaan; soepel en duurzaam doorstromen naar vervolgonderwijs (arbeid of dagbesteding).   </a:t>
            </a:r>
          </a:p>
        </p:txBody>
      </p:sp>
    </p:spTree>
    <p:extLst>
      <p:ext uri="{BB962C8B-B14F-4D97-AF65-F5344CB8AC3E}">
        <p14:creationId xmlns:p14="http://schemas.microsoft.com/office/powerpoint/2010/main" val="425495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F43BC-3D26-05A0-8D0D-D3BACD843A7C}"/>
              </a:ext>
            </a:extLst>
          </p:cNvPr>
          <p:cNvSpPr>
            <a:spLocks noGrp="1"/>
          </p:cNvSpPr>
          <p:nvPr>
            <p:ph type="title"/>
          </p:nvPr>
        </p:nvSpPr>
        <p:spPr/>
        <p:txBody>
          <a:bodyPr>
            <a:normAutofit/>
          </a:bodyPr>
          <a:lstStyle/>
          <a:p>
            <a:r>
              <a:rPr lang="nl-NL" sz="2800" b="1" dirty="0">
                <a:solidFill>
                  <a:srgbClr val="00B050"/>
                </a:solidFill>
              </a:rPr>
              <a:t>propositie netwerk SWV VO </a:t>
            </a:r>
            <a:br>
              <a:rPr lang="nl-NL" sz="2400" b="1" dirty="0"/>
            </a:br>
            <a:r>
              <a:rPr lang="nl-NL" sz="1800" dirty="0">
                <a:solidFill>
                  <a:srgbClr val="00B050"/>
                </a:solidFill>
              </a:rPr>
              <a:t>(dit vragen we / voorwaardelijk)</a:t>
            </a:r>
          </a:p>
        </p:txBody>
      </p:sp>
      <p:sp>
        <p:nvSpPr>
          <p:cNvPr id="5" name="Tekstvak 4">
            <a:extLst>
              <a:ext uri="{FF2B5EF4-FFF2-40B4-BE49-F238E27FC236}">
                <a16:creationId xmlns:a16="http://schemas.microsoft.com/office/drawing/2014/main" id="{72DCED79-8E5B-CABB-BF46-1C44463A0ACD}"/>
              </a:ext>
            </a:extLst>
          </p:cNvPr>
          <p:cNvSpPr txBox="1"/>
          <p:nvPr/>
        </p:nvSpPr>
        <p:spPr>
          <a:xfrm>
            <a:off x="2200062" y="1474620"/>
            <a:ext cx="7791876" cy="4524315"/>
          </a:xfrm>
          <a:prstGeom prst="rect">
            <a:avLst/>
          </a:prstGeom>
          <a:solidFill>
            <a:schemeClr val="accent3">
              <a:alpha val="20000"/>
            </a:schemeClr>
          </a:solidFill>
        </p:spPr>
        <p:txBody>
          <a:bodyPr wrap="square" rtlCol="0">
            <a:spAutoFit/>
          </a:bodyPr>
          <a:lstStyle/>
          <a:p>
            <a:r>
              <a:rPr lang="nl-NL" b="1" dirty="0"/>
              <a:t>betrokkenheid vanaf de start</a:t>
            </a:r>
          </a:p>
          <a:p>
            <a:r>
              <a:rPr lang="nl-NL" dirty="0"/>
              <a:t>onderwijs nog te vaak volgend op zorg; beter parallel laten lopen; vast onderdeel VKA en RET;</a:t>
            </a:r>
          </a:p>
          <a:p>
            <a:endParaRPr lang="nl-NL" dirty="0"/>
          </a:p>
          <a:p>
            <a:r>
              <a:rPr lang="nl-NL" b="1" dirty="0"/>
              <a:t>gezamenlijk gedragen verantwoordelijkheid </a:t>
            </a:r>
          </a:p>
          <a:p>
            <a:r>
              <a:rPr lang="nl-NL" dirty="0"/>
              <a:t>programma voor wonen, zorg en onderwijs moet één zijn (vanuit principe maatwerk); meer interprofessioneel werken;</a:t>
            </a:r>
          </a:p>
          <a:p>
            <a:endParaRPr lang="nl-NL" dirty="0"/>
          </a:p>
          <a:p>
            <a:r>
              <a:rPr lang="nl-NL" b="1" dirty="0"/>
              <a:t>budget voor nieuwe taken</a:t>
            </a:r>
          </a:p>
          <a:p>
            <a:r>
              <a:rPr lang="nl-NL" dirty="0"/>
              <a:t>nieuwe taken + nieuwe expertiseopbouw = financiële borging;</a:t>
            </a:r>
          </a:p>
          <a:p>
            <a:pPr marL="285750" indent="-285750">
              <a:buFont typeface="Arial" panose="020B0604020202020204" pitchFamily="34" charset="0"/>
              <a:buChar char="•"/>
            </a:pPr>
            <a:endParaRPr lang="nl-NL" dirty="0"/>
          </a:p>
          <a:p>
            <a:r>
              <a:rPr lang="nl-NL" b="1" dirty="0"/>
              <a:t>goede afspraken met de gemeenten</a:t>
            </a:r>
          </a:p>
          <a:p>
            <a:r>
              <a:rPr lang="nl-NL" dirty="0"/>
              <a:t>voor wonen en zorg zijn gemeenten </a:t>
            </a:r>
            <a:r>
              <a:rPr lang="nl-NL" dirty="0" err="1"/>
              <a:t>leading</a:t>
            </a:r>
            <a:r>
              <a:rPr lang="nl-NL" dirty="0"/>
              <a:t>; voor onderwijs en ondersteuning zijn </a:t>
            </a:r>
            <a:r>
              <a:rPr lang="nl-NL" dirty="0" err="1"/>
              <a:t>swv’s</a:t>
            </a:r>
            <a:r>
              <a:rPr lang="nl-NL" dirty="0"/>
              <a:t> en scholen verantwoordelijk; borging van de samenhang via OOGO.</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76722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2">
            <a:extLst>
              <a:ext uri="{FF2B5EF4-FFF2-40B4-BE49-F238E27FC236}">
                <a16:creationId xmlns:a16="http://schemas.microsoft.com/office/drawing/2014/main" id="{CE67D401-4093-7D0D-640D-EE12EE2EF203}"/>
              </a:ext>
            </a:extLst>
          </p:cNvPr>
          <p:cNvSpPr txBox="1">
            <a:spLocks/>
          </p:cNvSpPr>
          <p:nvPr/>
        </p:nvSpPr>
        <p:spPr>
          <a:xfrm>
            <a:off x="2648000" y="6629100"/>
            <a:ext cx="684076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
        <p:nvSpPr>
          <p:cNvPr id="5" name="Tekstvak 4">
            <a:extLst>
              <a:ext uri="{FF2B5EF4-FFF2-40B4-BE49-F238E27FC236}">
                <a16:creationId xmlns:a16="http://schemas.microsoft.com/office/drawing/2014/main" id="{51EA0C45-7FAF-463A-66A3-94CCC3A8A74A}"/>
              </a:ext>
            </a:extLst>
          </p:cNvPr>
          <p:cNvSpPr txBox="1"/>
          <p:nvPr/>
        </p:nvSpPr>
        <p:spPr>
          <a:xfrm>
            <a:off x="2200062" y="1268760"/>
            <a:ext cx="7791876" cy="4462760"/>
          </a:xfrm>
          <a:prstGeom prst="rect">
            <a:avLst/>
          </a:prstGeom>
          <a:solidFill>
            <a:schemeClr val="accent3">
              <a:alpha val="20000"/>
            </a:schemeClr>
          </a:solidFill>
        </p:spPr>
        <p:txBody>
          <a:bodyPr wrap="square" rtlCol="0">
            <a:spAutoFit/>
          </a:bodyPr>
          <a:lstStyle/>
          <a:p>
            <a:endParaRPr lang="nl-NL" sz="1400" dirty="0"/>
          </a:p>
          <a:p>
            <a:pPr marL="285750" indent="-285750">
              <a:buFont typeface="Arial" panose="020B0604020202020204" pitchFamily="34" charset="0"/>
              <a:buChar char="•"/>
            </a:pPr>
            <a:r>
              <a:rPr lang="nl-NL" dirty="0"/>
              <a:t>welzijn en ontwikkeling van de jeugdigen (geen schadelijke uithuisplaatsingen meer)</a:t>
            </a:r>
          </a:p>
          <a:p>
            <a:pPr marL="342900" indent="-342900">
              <a:buAutoNum type="arabicPeriod"/>
            </a:pPr>
            <a:endParaRPr lang="nl-NL" dirty="0"/>
          </a:p>
          <a:p>
            <a:pPr marL="285750" indent="-285750">
              <a:buFont typeface="Arial" panose="020B0604020202020204" pitchFamily="34" charset="0"/>
              <a:buChar char="•"/>
            </a:pPr>
            <a:r>
              <a:rPr lang="nl-NL" dirty="0"/>
              <a:t>voor jeugdigen in complexe systemische altijd zorgen voor een zinvol dagprogramma van zorg, ondersteuning en onderwijs (zonder onderbrekingen in schoolloopbaan en verandering van schoolomgeving)</a:t>
            </a:r>
          </a:p>
          <a:p>
            <a:pPr marL="342900" indent="-342900">
              <a:buAutoNum type="arabicPeriod"/>
            </a:pPr>
            <a:endParaRPr lang="nl-NL" dirty="0"/>
          </a:p>
          <a:p>
            <a:pPr marL="285750" indent="-285750">
              <a:buFont typeface="Arial" panose="020B0604020202020204" pitchFamily="34" charset="0"/>
              <a:buChar char="•"/>
            </a:pPr>
            <a:r>
              <a:rPr lang="nl-NL" dirty="0"/>
              <a:t>onderwijsperspectief neemt volwaardige plaats in bij verklarende analyse en in de </a:t>
            </a:r>
            <a:r>
              <a:rPr lang="nl-NL" dirty="0" err="1"/>
              <a:t>RET’s</a:t>
            </a:r>
            <a:endParaRPr lang="nl-NL" dirty="0"/>
          </a:p>
          <a:p>
            <a:pPr marL="342900" indent="-342900">
              <a:buAutoNum type="arabicPeriod"/>
            </a:pPr>
            <a:endParaRPr lang="nl-NL" dirty="0"/>
          </a:p>
          <a:p>
            <a:pPr marL="285750" indent="-285750">
              <a:buFont typeface="Arial" panose="020B0604020202020204" pitchFamily="34" charset="0"/>
              <a:buChar char="•"/>
            </a:pPr>
            <a:r>
              <a:rPr lang="nl-NL" dirty="0" err="1"/>
              <a:t>SWV’s</a:t>
            </a:r>
            <a:r>
              <a:rPr lang="nl-NL" dirty="0"/>
              <a:t> moeten voldoende toegerust worden op een nieuwe taak (beperkte omvang, maar groot belang voor dekkend aanbod)</a:t>
            </a:r>
          </a:p>
          <a:p>
            <a:pPr marL="342900" indent="-342900">
              <a:buAutoNum type="arabicPeriod"/>
            </a:pPr>
            <a:endParaRPr lang="nl-NL" dirty="0"/>
          </a:p>
          <a:p>
            <a:pPr marL="285750" indent="-285750">
              <a:buFont typeface="Arial" panose="020B0604020202020204" pitchFamily="34" charset="0"/>
              <a:buChar char="•"/>
            </a:pPr>
            <a:r>
              <a:rPr lang="nl-NL" dirty="0"/>
              <a:t>behoud van expertise van het residentieel onderwijs (deels ook: behoud van capaciteit van residentieel onderwijs) </a:t>
            </a:r>
          </a:p>
        </p:txBody>
      </p:sp>
      <p:sp>
        <p:nvSpPr>
          <p:cNvPr id="7" name="Titel 1">
            <a:extLst>
              <a:ext uri="{FF2B5EF4-FFF2-40B4-BE49-F238E27FC236}">
                <a16:creationId xmlns:a16="http://schemas.microsoft.com/office/drawing/2014/main" id="{D03BEA21-2672-25F7-AB31-4859C3309D7D}"/>
              </a:ext>
            </a:extLst>
          </p:cNvPr>
          <p:cNvSpPr>
            <a:spLocks noGrp="1"/>
          </p:cNvSpPr>
          <p:nvPr>
            <p:ph type="title"/>
          </p:nvPr>
        </p:nvSpPr>
        <p:spPr>
          <a:xfrm>
            <a:off x="1981200" y="274638"/>
            <a:ext cx="8229600" cy="1143000"/>
          </a:xfrm>
        </p:spPr>
        <p:txBody>
          <a:bodyPr>
            <a:normAutofit/>
          </a:bodyPr>
          <a:lstStyle/>
          <a:p>
            <a:r>
              <a:rPr lang="nl-NL" sz="2800" b="1" dirty="0">
                <a:solidFill>
                  <a:srgbClr val="00B050"/>
                </a:solidFill>
              </a:rPr>
              <a:t>belangenveld </a:t>
            </a:r>
            <a:br>
              <a:rPr lang="nl-NL" sz="2400" b="1" dirty="0"/>
            </a:br>
            <a:r>
              <a:rPr lang="nl-NL" sz="1800" dirty="0">
                <a:solidFill>
                  <a:srgbClr val="00B050"/>
                </a:solidFill>
              </a:rPr>
              <a:t>(vanuit meerdere perspectieven)</a:t>
            </a:r>
          </a:p>
        </p:txBody>
      </p:sp>
    </p:spTree>
    <p:extLst>
      <p:ext uri="{BB962C8B-B14F-4D97-AF65-F5344CB8AC3E}">
        <p14:creationId xmlns:p14="http://schemas.microsoft.com/office/powerpoint/2010/main" val="378033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F43BC-3D26-05A0-8D0D-D3BACD843A7C}"/>
              </a:ext>
            </a:extLst>
          </p:cNvPr>
          <p:cNvSpPr>
            <a:spLocks noGrp="1"/>
          </p:cNvSpPr>
          <p:nvPr>
            <p:ph type="title"/>
          </p:nvPr>
        </p:nvSpPr>
        <p:spPr/>
        <p:txBody>
          <a:bodyPr>
            <a:normAutofit/>
          </a:bodyPr>
          <a:lstStyle/>
          <a:p>
            <a:r>
              <a:rPr lang="nl-NL" sz="2800" b="1" dirty="0">
                <a:solidFill>
                  <a:srgbClr val="00B050"/>
                </a:solidFill>
              </a:rPr>
              <a:t>complicerend en onzeker</a:t>
            </a:r>
            <a:br>
              <a:rPr lang="nl-NL" sz="2800" b="1">
                <a:solidFill>
                  <a:srgbClr val="00B050"/>
                </a:solidFill>
              </a:rPr>
            </a:br>
            <a:r>
              <a:rPr lang="nl-NL" sz="1800">
                <a:solidFill>
                  <a:srgbClr val="00B050"/>
                </a:solidFill>
              </a:rPr>
              <a:t>(vanuit </a:t>
            </a:r>
            <a:r>
              <a:rPr lang="nl-NL" sz="1800" dirty="0">
                <a:solidFill>
                  <a:srgbClr val="00B050"/>
                </a:solidFill>
              </a:rPr>
              <a:t>landelijk perspectief)</a:t>
            </a:r>
          </a:p>
        </p:txBody>
      </p:sp>
      <p:sp>
        <p:nvSpPr>
          <p:cNvPr id="6" name="Tijdelijke aanduiding voor inhoud 5">
            <a:extLst>
              <a:ext uri="{FF2B5EF4-FFF2-40B4-BE49-F238E27FC236}">
                <a16:creationId xmlns:a16="http://schemas.microsoft.com/office/drawing/2014/main" id="{73DE9FA7-3AC7-4952-D45E-D7EB6196C188}"/>
              </a:ext>
            </a:extLst>
          </p:cNvPr>
          <p:cNvSpPr>
            <a:spLocks noGrp="1"/>
          </p:cNvSpPr>
          <p:nvPr>
            <p:ph sz="quarter" idx="4"/>
          </p:nvPr>
        </p:nvSpPr>
        <p:spPr>
          <a:xfrm>
            <a:off x="2171564" y="1340768"/>
            <a:ext cx="7848872" cy="5022710"/>
          </a:xfrm>
          <a:solidFill>
            <a:schemeClr val="accent3">
              <a:lumMod val="20000"/>
              <a:lumOff val="80000"/>
            </a:schemeClr>
          </a:solidFill>
        </p:spPr>
        <p:txBody>
          <a:bodyPr>
            <a:normAutofit fontScale="25000" lnSpcReduction="20000"/>
          </a:bodyPr>
          <a:lstStyle/>
          <a:p>
            <a:pPr marL="0" indent="0">
              <a:buNone/>
            </a:pPr>
            <a:r>
              <a:rPr lang="nl-NL" sz="7200" b="1" dirty="0"/>
              <a:t>financiën</a:t>
            </a:r>
          </a:p>
          <a:p>
            <a:pPr marL="0" indent="0">
              <a:buNone/>
            </a:pPr>
            <a:r>
              <a:rPr lang="nl-NL" sz="7200" dirty="0"/>
              <a:t>er komen subsidie- en structurele middelen voor de </a:t>
            </a:r>
            <a:r>
              <a:rPr lang="nl-NL" sz="7200" dirty="0" err="1"/>
              <a:t>swv’s</a:t>
            </a:r>
            <a:r>
              <a:rPr lang="nl-NL" sz="7200" dirty="0"/>
              <a:t> </a:t>
            </a:r>
            <a:endParaRPr lang="nl-NL" sz="7200" b="1" dirty="0"/>
          </a:p>
          <a:p>
            <a:pPr marL="0" indent="0">
              <a:buNone/>
            </a:pPr>
            <a:endParaRPr lang="nl-NL" sz="7200" b="1" dirty="0"/>
          </a:p>
          <a:p>
            <a:pPr marL="0" indent="0">
              <a:buNone/>
            </a:pPr>
            <a:r>
              <a:rPr lang="nl-NL" sz="7200" b="1" dirty="0"/>
              <a:t>verbinding met PO en MBO (arbeidstoeleiding en dagbesteding)</a:t>
            </a:r>
          </a:p>
          <a:p>
            <a:pPr marL="0" indent="0">
              <a:buNone/>
            </a:pPr>
            <a:r>
              <a:rPr lang="nl-NL" sz="7200" dirty="0"/>
              <a:t>vooral de </a:t>
            </a:r>
            <a:r>
              <a:rPr lang="nl-NL" sz="7200" dirty="0" err="1"/>
              <a:t>SWV’s</a:t>
            </a:r>
            <a:r>
              <a:rPr lang="nl-NL" sz="7200" dirty="0"/>
              <a:t> VO zijn bij de herbezinning betrokken / PO in slipstream mee / MBO kent een eigen plek / aandacht nodig voor arbeid en dagbesteding  </a:t>
            </a:r>
          </a:p>
          <a:p>
            <a:pPr marL="0" indent="0">
              <a:buNone/>
            </a:pPr>
            <a:endParaRPr lang="nl-NL" sz="7200" dirty="0"/>
          </a:p>
          <a:p>
            <a:pPr marL="0" indent="0">
              <a:buNone/>
            </a:pPr>
            <a:r>
              <a:rPr lang="nl-NL" sz="7200" b="1" dirty="0"/>
              <a:t>achterban</a:t>
            </a:r>
          </a:p>
          <a:p>
            <a:pPr marL="0" indent="0">
              <a:buNone/>
            </a:pPr>
            <a:r>
              <a:rPr lang="nl-NL" sz="7200" dirty="0"/>
              <a:t>relatief veel onbekendheid bij de achterban; mate van draagvlak voor coalitievorming onzeker;   </a:t>
            </a:r>
          </a:p>
          <a:p>
            <a:pPr marL="0" indent="0">
              <a:buNone/>
            </a:pPr>
            <a:endParaRPr lang="nl-NL" sz="7200" dirty="0"/>
          </a:p>
          <a:p>
            <a:pPr marL="0" indent="0">
              <a:buNone/>
            </a:pPr>
            <a:r>
              <a:rPr lang="nl-NL" sz="7200" b="1" dirty="0"/>
              <a:t>visie</a:t>
            </a:r>
          </a:p>
          <a:p>
            <a:pPr marL="0" indent="0">
              <a:buNone/>
            </a:pPr>
            <a:r>
              <a:rPr lang="nl-NL" sz="7200" dirty="0"/>
              <a:t>in veel regio’s ontbreekt nog een collectieve visie</a:t>
            </a:r>
          </a:p>
          <a:p>
            <a:pPr marL="0" indent="0">
              <a:buNone/>
            </a:pPr>
            <a:endParaRPr lang="nl-NL" sz="7200" dirty="0"/>
          </a:p>
          <a:p>
            <a:pPr marL="0" indent="0">
              <a:buNone/>
            </a:pPr>
            <a:r>
              <a:rPr lang="nl-NL" sz="7200" b="1" dirty="0"/>
              <a:t>zorg vaak nog voorliggend</a:t>
            </a:r>
          </a:p>
          <a:p>
            <a:pPr marL="0" indent="0">
              <a:buNone/>
            </a:pPr>
            <a:r>
              <a:rPr lang="nl-NL" sz="7200" dirty="0"/>
              <a:t>educatie en/of onderwijs meenemen in verklarende analyse, plan en besluitvorming  voor veel instellingen nog secundair</a:t>
            </a:r>
          </a:p>
          <a:p>
            <a:pPr marL="0" indent="0">
              <a:buNone/>
            </a:pPr>
            <a:endParaRPr lang="nl-NL" sz="7200" dirty="0"/>
          </a:p>
          <a:p>
            <a:pPr marL="0" indent="0">
              <a:buNone/>
            </a:pPr>
            <a:endParaRPr lang="nl-NL" sz="1800" dirty="0"/>
          </a:p>
        </p:txBody>
      </p:sp>
    </p:spTree>
    <p:extLst>
      <p:ext uri="{BB962C8B-B14F-4D97-AF65-F5344CB8AC3E}">
        <p14:creationId xmlns:p14="http://schemas.microsoft.com/office/powerpoint/2010/main" val="279704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563DD2C-E182-CC71-2900-DE2A2AF0BA1E}"/>
              </a:ext>
            </a:extLst>
          </p:cNvPr>
          <p:cNvSpPr>
            <a:spLocks noGrp="1"/>
          </p:cNvSpPr>
          <p:nvPr>
            <p:ph type="title"/>
          </p:nvPr>
        </p:nvSpPr>
        <p:spPr>
          <a:xfrm>
            <a:off x="4654296" y="329184"/>
            <a:ext cx="6894576" cy="1783080"/>
          </a:xfrm>
        </p:spPr>
        <p:txBody>
          <a:bodyPr anchor="b">
            <a:normAutofit/>
          </a:bodyPr>
          <a:lstStyle/>
          <a:p>
            <a:r>
              <a:rPr lang="nl-NL" sz="5400"/>
              <a:t>Jorien van Dort</a:t>
            </a:r>
          </a:p>
        </p:txBody>
      </p:sp>
      <p:pic>
        <p:nvPicPr>
          <p:cNvPr id="5" name="Picture 4">
            <a:extLst>
              <a:ext uri="{FF2B5EF4-FFF2-40B4-BE49-F238E27FC236}">
                <a16:creationId xmlns:a16="http://schemas.microsoft.com/office/drawing/2014/main" id="{1EA16EA6-0B00-8FAB-EC1C-CAB05D3C6975}"/>
              </a:ext>
            </a:extLst>
          </p:cNvPr>
          <p:cNvPicPr>
            <a:picLocks noChangeAspect="1"/>
          </p:cNvPicPr>
          <p:nvPr/>
        </p:nvPicPr>
        <p:blipFill>
          <a:blip r:embed="rId2">
            <a:extLst>
              <a:ext uri="{28A0092B-C50C-407E-A947-70E740481C1C}">
                <a14:useLocalDpi xmlns:a14="http://schemas.microsoft.com/office/drawing/2010/main" val="0"/>
              </a:ext>
            </a:extLst>
          </a:blip>
          <a:srcRect l="20027" r="20027"/>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90FCAE5-7E9B-647B-B20D-497C1B7B73AB}"/>
              </a:ext>
            </a:extLst>
          </p:cNvPr>
          <p:cNvSpPr>
            <a:spLocks noGrp="1"/>
          </p:cNvSpPr>
          <p:nvPr>
            <p:ph idx="1"/>
          </p:nvPr>
        </p:nvSpPr>
        <p:spPr>
          <a:xfrm>
            <a:off x="4654296" y="2706624"/>
            <a:ext cx="6894576" cy="3483864"/>
          </a:xfrm>
        </p:spPr>
        <p:txBody>
          <a:bodyPr>
            <a:normAutofit/>
          </a:bodyPr>
          <a:lstStyle/>
          <a:p>
            <a:r>
              <a:rPr lang="nl-NL" sz="2200"/>
              <a:t>Coördinator Arrangementen en Voorzieningen SWV VO Zuid-Kennemerland</a:t>
            </a:r>
          </a:p>
          <a:p>
            <a:r>
              <a:rPr lang="nl-NL" sz="2200"/>
              <a:t>Deelnemer en tijdelijk procesbegeleider Regionaal Expertise Team (RET) Zuid-Kennemerland/Ijmond</a:t>
            </a:r>
          </a:p>
          <a:p>
            <a:r>
              <a:rPr lang="nl-NL" sz="2200"/>
              <a:t>SWV Lelystad, SWV Noord-Kennemerland en Windesheim (Lesson Study/PBS NL)</a:t>
            </a:r>
          </a:p>
        </p:txBody>
      </p:sp>
    </p:spTree>
    <p:extLst>
      <p:ext uri="{BB962C8B-B14F-4D97-AF65-F5344CB8AC3E}">
        <p14:creationId xmlns:p14="http://schemas.microsoft.com/office/powerpoint/2010/main" val="17902056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D9975D6332C9498B029FA5EA4F595C" ma:contentTypeVersion="17" ma:contentTypeDescription="Een nieuw document maken." ma:contentTypeScope="" ma:versionID="9c3c14feae6770f626deee82bccd50a4">
  <xsd:schema xmlns:xsd="http://www.w3.org/2001/XMLSchema" xmlns:xs="http://www.w3.org/2001/XMLSchema" xmlns:p="http://schemas.microsoft.com/office/2006/metadata/properties" xmlns:ns2="d5166929-90fd-4e59-b996-962900748335" xmlns:ns3="af7e04eb-7fd6-4c4b-9665-de265bbc74e6" targetNamespace="http://schemas.microsoft.com/office/2006/metadata/properties" ma:root="true" ma:fieldsID="d5074d8852e2183bc606b8f14c01dc0b" ns2:_="" ns3:_="">
    <xsd:import namespace="d5166929-90fd-4e59-b996-962900748335"/>
    <xsd:import namespace="af7e04eb-7fd6-4c4b-9665-de265bbc74e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66929-90fd-4e59-b996-962900748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a29988f5-9d34-4ef4-8a74-6c0d695e6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e04eb-7fd6-4c4b-9665-de265bbc74e6"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6a4f7d8a-2081-433e-be6f-2bda0e80a92f}" ma:internalName="TaxCatchAll" ma:showField="CatchAllData" ma:web="af7e04eb-7fd6-4c4b-9665-de265bbc74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1EF20-22FB-49A8-A59E-36C4D6DA964E}">
  <ds:schemaRefs>
    <ds:schemaRef ds:uri="http://schemas.microsoft.com/sharepoint/v3/contenttype/forms"/>
  </ds:schemaRefs>
</ds:datastoreItem>
</file>

<file path=customXml/itemProps2.xml><?xml version="1.0" encoding="utf-8"?>
<ds:datastoreItem xmlns:ds="http://schemas.openxmlformats.org/officeDocument/2006/customXml" ds:itemID="{53D96415-DD08-46DF-B835-C5B3C934E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166929-90fd-4e59-b996-962900748335"/>
    <ds:schemaRef ds:uri="af7e04eb-7fd6-4c4b-9665-de265bbc7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1092</Words>
  <Application>Microsoft Office PowerPoint</Application>
  <PresentationFormat>Breedbeeld</PresentationFormat>
  <Paragraphs>144</Paragraphs>
  <Slides>21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PowerPoint-presentatie</vt:lpstr>
      <vt:lpstr>eerst het algemene beeld   (Frans Jordaan / SWV Amstelland en de Meerlanden / netwerk SWV’s Noord – Holland / Sectorraad SWV VO)</vt:lpstr>
      <vt:lpstr>huidige positie  (perspectief: onderwijs)</vt:lpstr>
      <vt:lpstr>verwachtingen richting onderwijs  (in het kader van de herbezinning)</vt:lpstr>
      <vt:lpstr>propositie netwerk SWV VO N-H (hier staan we voor)</vt:lpstr>
      <vt:lpstr>propositie netwerk SWV VO  (dit vragen we / voorwaardelijk)</vt:lpstr>
      <vt:lpstr>belangenveld  (vanuit meerdere perspectieven)</vt:lpstr>
      <vt:lpstr>complicerend en onzeker (vanuit landelijk perspectief)</vt:lpstr>
      <vt:lpstr>Jorien van Dort</vt:lpstr>
      <vt:lpstr>Wat gaan we vandaag bespreken?</vt:lpstr>
      <vt:lpstr>Samenwerkingsverband VO Zuid-Kennemerland </vt:lpstr>
      <vt:lpstr>Samenwerkingsverband VO Zuid-Kennemerland </vt:lpstr>
      <vt:lpstr>Samenwerkingsverband VO Zuid-Kennemerland </vt:lpstr>
      <vt:lpstr>Samenwerking Jeugdhulp en Onderwijs</vt:lpstr>
      <vt:lpstr>Samenwerking Jeugdhulp en Onderwijs</vt:lpstr>
      <vt:lpstr>Doelgroep, wat hebben deze jongeren nodig?</vt:lpstr>
      <vt:lpstr>Waar willen we gezamenlijk naar toe werken? </vt:lpstr>
      <vt:lpstr>Waar willen we gezamenlijk naar toe werken? </vt:lpstr>
      <vt:lpstr>Waar willen jullie naar toe werken?</vt:lpstr>
      <vt:lpstr>Vragen?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Wim van der Zwaag</dc:creator>
  <cp:lastModifiedBy>Frans Jordaan</cp:lastModifiedBy>
  <cp:revision>9</cp:revision>
  <dcterms:created xsi:type="dcterms:W3CDTF">2023-05-31T17:40:38Z</dcterms:created>
  <dcterms:modified xsi:type="dcterms:W3CDTF">2023-06-09T09:56:28Z</dcterms:modified>
</cp:coreProperties>
</file>