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6" r:id="rId4"/>
    <p:sldId id="264" r:id="rId5"/>
    <p:sldId id="275" r:id="rId6"/>
    <p:sldId id="277" r:id="rId7"/>
    <p:sldId id="276" r:id="rId8"/>
    <p:sldId id="278" r:id="rId9"/>
    <p:sldId id="279" r:id="rId10"/>
    <p:sldId id="280" r:id="rId11"/>
    <p:sldId id="707" r:id="rId12"/>
    <p:sldId id="706" r:id="rId13"/>
    <p:sldId id="418" r:id="rId14"/>
    <p:sldId id="414" r:id="rId15"/>
    <p:sldId id="424" r:id="rId16"/>
    <p:sldId id="421" r:id="rId17"/>
    <p:sldId id="425" r:id="rId18"/>
    <p:sldId id="417" r:id="rId19"/>
    <p:sldId id="426" r:id="rId20"/>
    <p:sldId id="419" r:id="rId21"/>
    <p:sldId id="427" r:id="rId22"/>
    <p:sldId id="709" r:id="rId23"/>
    <p:sldId id="281" r:id="rId24"/>
    <p:sldId id="282" r:id="rId25"/>
    <p:sldId id="710" r:id="rId26"/>
    <p:sldId id="260" r:id="rId27"/>
    <p:sldId id="259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0D2CA0E-6D31-4A0B-AE6F-4B9FFBB694F8}">
          <p14:sldIdLst>
            <p14:sldId id="256"/>
            <p14:sldId id="264"/>
            <p14:sldId id="275"/>
            <p14:sldId id="277"/>
            <p14:sldId id="276"/>
            <p14:sldId id="278"/>
            <p14:sldId id="279"/>
            <p14:sldId id="280"/>
            <p14:sldId id="707"/>
            <p14:sldId id="706"/>
            <p14:sldId id="418"/>
            <p14:sldId id="414"/>
            <p14:sldId id="424"/>
            <p14:sldId id="421"/>
            <p14:sldId id="425"/>
            <p14:sldId id="417"/>
            <p14:sldId id="426"/>
            <p14:sldId id="419"/>
            <p14:sldId id="427"/>
            <p14:sldId id="709"/>
            <p14:sldId id="281"/>
            <p14:sldId id="282"/>
            <p14:sldId id="710"/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83C9F-DF2F-41B0-8889-824B0FE33015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5F2E7-CAD6-4D2E-973C-6FAD184691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7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het beter gaat met de ouder, gaat het beter met het kind = te simpel gedacht. Want klachten van het kind ook van invloed op de ouder. Wederkerig proces. </a:t>
            </a:r>
          </a:p>
          <a:p>
            <a:r>
              <a:rPr lang="nl-NL" dirty="0"/>
              <a:t>We weten dat sommige mensen kwetsbaarheid hebben voor ontwikkelen klachten, vanuit de genen. Dat is niet weg te behandelen. </a:t>
            </a:r>
          </a:p>
          <a:p>
            <a:r>
              <a:rPr lang="nl-NL" dirty="0"/>
              <a:t>Ook is de omgeving, eigenschappen van persoon en onderlinge (ervaren kwaliteit van de) relaties van invloed op </a:t>
            </a:r>
            <a:r>
              <a:rPr lang="nl-NL" dirty="0" err="1"/>
              <a:t>instandhouden</a:t>
            </a:r>
            <a:r>
              <a:rPr lang="nl-NL" dirty="0"/>
              <a:t> en uitlokken van de klachten. </a:t>
            </a:r>
          </a:p>
          <a:p>
            <a:r>
              <a:rPr lang="nl-NL" dirty="0"/>
              <a:t>Daarom kijken naar geheel en niet alleen denken: als dit dan dat.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71837-703C-44AD-9774-4D67B9CFB33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64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Korte beschrijving van casus: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Jongere 15 jaar in zorg bij jeugd-GGZ, aangemeld vanwege depressieve klachten met zelfbeschadiging, suïcidaliteit en moeite met naar school gaan met pestverleden.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Ouders gescheiden. Jongere woont bij moeder met 2 jongere </a:t>
            </a:r>
            <a:r>
              <a:rPr lang="nl-NL" sz="1200" dirty="0" err="1"/>
              <a:t>brussen</a:t>
            </a:r>
            <a:r>
              <a:rPr lang="nl-NL" sz="12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Situatie: kleine woning, krappe financiële ruimte, klein netwerk ‘op elkaars lip’. Gezinssituatie: onderlinge veel stress/spanning en trauma-ervaringen in gezin (geweld/ matige zorg)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VT in verleden betrokken. Nu geen acute onveiligheid in gezin. OKT betrokken, moeder ‘overbelast’, onduidelijk wat hulpvraag/ node is van andere kinderen.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Dilemma inbrenger: Moeder doet groot beroep op jongere (als steunfiguur en opvoedfiguur), veel spanningen en ruzies tussen jongere – moeder wat klachten aanjaagt.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Hulpvraag inbreng:  Hoe zorg te organiseren voor gezin met ‘overbelaste’ moeder en wat is passende hulp op individueel niveau voor jongere en moeder?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71837-703C-44AD-9774-4D67B9CFB33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23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Korte beschrijving van casus: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Jongere 15 jaar in zorg bij jeugd-GGZ, aangemeld vanwege depressieve klachten met zelfbeschadiging, suïcidaliteit en moeite met naar school gaan met pestverleden.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Ouders gescheiden. Jongere woont bij moeder met 2 jongere </a:t>
            </a:r>
            <a:r>
              <a:rPr lang="nl-NL" sz="1200" dirty="0" err="1"/>
              <a:t>brussen</a:t>
            </a:r>
            <a:r>
              <a:rPr lang="nl-NL" sz="12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Situatie: kleine woning, krappe financiële ruimte, klein netwerk ‘op elkaars lip’. Gezinssituatie: onderlinge veel stress/spanning en trauma-ervaringen in gezin (geweld/ matige zorg)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VT in verleden betrokken. Nu geen acute onveiligheid in gezin. OKT betrokken, moeder ‘overbelast’, onduidelijk wat hulpvraag/ node is van andere kinderen.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Dilemma inbrenger: Moeder doet groot beroep op jongere (als steunfiguur en opvoedfiguur), veel spanningen en ruzies tussen jongere – moeder wat klachten aanjaagt.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/>
              <a:t>Hulpvraag inbreng:  Hoe zorg te organiseren voor gezin met ‘overbelaste’ moeder en wat is passende hulp op individueel niveau voor jongere en moeder?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71837-703C-44AD-9774-4D67B9CFB33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26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Vertragen; verhelderen; naast de ouder gaan staan. Let op schaamte en schuldgevoelens! Waar komt iemand vandaan en waar gaat iemand heen? Is er een stip op de horizon; wat gaat wel goed?</a:t>
            </a:r>
          </a:p>
          <a:p>
            <a:r>
              <a:rPr lang="nl-NL" dirty="0"/>
              <a:t>Inventariseren van de klachten en zorgen. </a:t>
            </a:r>
          </a:p>
          <a:p>
            <a:r>
              <a:rPr lang="nl-NL" dirty="0"/>
              <a:t>Inschakelen van andere domeinen.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71837-703C-44AD-9774-4D67B9CFB33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Na goede inventarisatie en aansluiten bij hulpvraag met prioriteren van zorg &amp; inschakelen van andere domeinen kan je doorverwijzen naar GGZ (POH tot </a:t>
            </a:r>
            <a:r>
              <a:rPr lang="nl-NL" dirty="0" err="1"/>
              <a:t>sGGZ</a:t>
            </a:r>
            <a:r>
              <a:rPr lang="nl-NL" dirty="0"/>
              <a:t>) &amp; ook klachten zoon (medicamenteus) behandelen om interactie ouder-kind te verbeteren.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71837-703C-44AD-9774-4D67B9CFB33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6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8C284-7148-26EF-5BC5-F4161BD47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BFA811-F211-954F-0BCA-D44D7692E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5013E-F1AC-36E9-0945-FCA05E5E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94F8CD-D2B5-81AD-46E7-5858D578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A9B430-FB48-6290-D445-DBD5A79A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11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414C6-9CB7-FB86-C0FF-5E20A2C3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8D5F0E-8CCC-ED0B-F164-A8BE03D3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6458DC-A993-6F49-7456-09476684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8EE2A9-F5D8-757C-534B-68BCEBC0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24EA9E-A847-CE03-8675-11145A38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49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62FB07-AFCE-E92B-8124-345E6ACA2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461DA0-D3D1-7FEE-1FF2-B2C636EF8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B6281D-1A79-D91A-BC99-3B1EF85C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50FB17-424F-6444-4936-A35FD7E3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28FB8B-68C6-9FC3-69BE-64B2E311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4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1a / 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88EAEF-36D2-7BC6-F464-E6E298619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A0ED13-85AF-48A2-B969-4D6B3D0E2E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3065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429" imgH="429" progId="TCLayout.ActiveDocument.1">
                  <p:embed/>
                </p:oleObj>
              </mc:Choice>
              <mc:Fallback>
                <p:oleObj name="think-cell Slide" r:id="rId5" imgW="429" imgH="42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A0ED13-85AF-48A2-B969-4D6B3D0E2E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72BCC-906A-405B-9756-057BC758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53" y="2011681"/>
            <a:ext cx="8613248" cy="3282359"/>
          </a:xfrm>
        </p:spPr>
        <p:txBody>
          <a:bodyPr wrap="square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BFF513D-396A-E1BA-9694-60DBBD6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00" y="658368"/>
            <a:ext cx="8622402" cy="498598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8B7670-99FE-8B8B-C7DA-BC1FCC93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866" y="6448197"/>
            <a:ext cx="281235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1400">
                <a:solidFill>
                  <a:srgbClr val="9B9183"/>
                </a:solidFill>
              </a:defRPr>
            </a:lvl1pPr>
          </a:lstStyle>
          <a:p>
            <a:r>
              <a:rPr lang="nl-NL"/>
              <a:t>Footer / Datum</a:t>
            </a:r>
          </a:p>
        </p:txBody>
      </p:sp>
    </p:spTree>
    <p:extLst>
      <p:ext uri="{BB962C8B-B14F-4D97-AF65-F5344CB8AC3E}">
        <p14:creationId xmlns:p14="http://schemas.microsoft.com/office/powerpoint/2010/main" val="338745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4c / 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30DDC2-AC37-B025-E749-8555D4110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07C0E86-B5C6-4A7F-8C66-6160C5549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5401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429" imgH="429" progId="TCLayout.ActiveDocument.1">
                  <p:embed/>
                </p:oleObj>
              </mc:Choice>
              <mc:Fallback>
                <p:oleObj name="think-cell Slide" r:id="rId5" imgW="429" imgH="42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07C0E86-B5C6-4A7F-8C66-6160C5549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CD009F-2A49-DC16-6DC8-615C2933522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1753" y="2395728"/>
            <a:ext cx="3218425" cy="28620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F1C50E8-0B8A-04D6-5FA6-1CC7CC1FF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1365" y="2395728"/>
            <a:ext cx="3218425" cy="28620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7F25067-1A45-8D30-1771-B41996F91D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70976" y="2395728"/>
            <a:ext cx="3218425" cy="28620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308A6DB-D564-4C97-8D6F-B112DA5F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99" y="658368"/>
            <a:ext cx="8641838" cy="498598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D090A99-1172-53BD-B37E-026EBEC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753" y="6365068"/>
            <a:ext cx="4237803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1400">
                <a:solidFill>
                  <a:srgbClr val="9B9183"/>
                </a:solidFill>
              </a:defRPr>
            </a:lvl1pPr>
          </a:lstStyle>
          <a:p>
            <a:r>
              <a:rPr lang="nl-NL"/>
              <a:t>Footer / Datum</a:t>
            </a:r>
          </a:p>
        </p:txBody>
      </p:sp>
    </p:spTree>
    <p:extLst>
      <p:ext uri="{BB962C8B-B14F-4D97-AF65-F5344CB8AC3E}">
        <p14:creationId xmlns:p14="http://schemas.microsoft.com/office/powerpoint/2010/main" val="348668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1108B-ADDC-426C-8DC9-896861941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C45709-818F-7A5C-CF58-EF439B078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886246-F875-82A8-F291-F484725A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446D6-05A4-50F0-F98F-28B89A67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6EA044-B052-ED14-143C-92B1DF00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80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B2428-161F-9E0C-A39A-474C5A56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52B7D1-BE0C-F901-68FA-4FBD9B75B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FD92F0-1FFE-D0A4-5DCD-CBB14460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B6E4A3-D955-C78E-6051-7E5F2EB7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1C0808-DE1E-A20F-E3E6-9817139B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87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7BF40-F2B8-D5E5-02A9-58E88C4D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3B2D43-25EB-D21E-50E0-76FDC2932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ACE7E1-FFF3-E82D-A3CF-5FBC0ED4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40BA57-16ED-0261-1561-68D246EB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B211C1-6FD7-4EDE-6074-43219E08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79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24A2A-E9AD-E9EF-3C3A-CFDBE1A8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EE4A50-BECB-D05F-16CF-D95064FC5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66DD67-61D1-C181-DF66-054917B38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4BEFE6-7F24-BD4C-EACD-9264E046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FEAD89-B261-F0E7-F125-F66690B0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970089-00A5-B7D0-BB72-0B5DE4C3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40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1A9F9-3FE5-A926-D5B6-D23BBF14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FE827C-93F5-0F4F-9ECF-9A54B1D4E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B509B5-CC87-F63B-4684-27AC1A5BB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BCDA168-8B6C-94CD-BD6C-677051EB3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5F7914-C2BD-DD5C-5C4C-7BC4D6E36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E6DF5C-D5E6-6CCF-E25E-60D0B0CE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2617CCC-0BA5-9FFA-DBB5-A8FB4061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D1CE993-A61E-1853-831C-378162EB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434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421FD-BB1C-A01B-14F4-2762F072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38464E-F4D5-202F-8FD4-396541EE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088A3B-D89A-82BA-267A-D6FAE1BC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237C6B-49C3-D0E6-A249-28211951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2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1CCB2-05E7-CD7A-5E16-ED0C7C15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869323-0EA3-37D7-085F-82EB99E0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44367B-8210-C3F7-0C0D-53B8E1C4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DFB5E7-215D-8CBB-444C-F84574CF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13484F-4E1B-36E5-149F-5271C6BB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895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024584-B016-4BCC-EE04-A5A17D8E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B92814D-6730-53C6-B709-C986EE57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9C0D75-1C7D-7012-ECE7-8CEAE785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13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1D851-182B-58B7-3EFD-AA088FB0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61B7EE-AF20-E1ED-5D58-FC47EF37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9D0453-8E7E-40A4-7C89-DCC616166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47676F-3F35-FC59-6AE5-97325743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B0617F-27A6-524D-80D3-BE547E1D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085B80-5AEB-0C7B-4CA8-EFE5E944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169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CDFA5-8B65-3E86-54FE-DC545EE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50A20B-8EE5-2EAF-EA8E-967A517F4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C0A622-7B1E-5C79-7308-5C69AB6F1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15FC9E-2C77-56B3-1149-30735410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832035-78B7-BC17-86C0-C7A30EAB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984860-0026-6A9A-F06F-EAB838A7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29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7DEF3-9918-5950-45AF-F84FF04C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732523-718B-1280-BF1D-536F497C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3C2DE7-A272-6F36-2A59-8CC2ECA6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30051D-5919-70EB-4B2D-60DE5794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5EF51A-30DD-FE86-C19B-FB86A914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074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3D6C45-2E79-5514-4BCB-1611D9198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FB844D8-4577-915C-E543-327685632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CA298B-ADF6-3931-5D32-CBA05EE9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96E507-0E57-FC4A-057C-50C72E12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7E538A-F583-E590-846C-AE612156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047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1CCB2-05E7-CD7A-5E16-ED0C7C15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869323-0EA3-37D7-085F-82EB99E0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44367B-8210-C3F7-0C0D-53B8E1C4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6132F-7D35-314C-ADE8-5959AE46155F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4-7-2023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DFB5E7-215D-8CBB-444C-F84574CF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13484F-4E1B-36E5-149F-5271C6BB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B8B79-1E56-4B4D-BDA5-8AD0169FF4C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14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704D6-8F37-023B-6B0E-62E08C15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931C67-1D08-CC97-9561-2B4AB400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0892F3-86E0-E611-1278-A742B2F5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5CB985-A10B-AB27-C51C-0CBB90CA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9C07CB-5942-1CD4-9F04-B5394163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84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AC80B-8AF0-3CB4-EBAA-131652EE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27C81C-ED8B-8812-675A-0BA0FA34C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152BF2-08A5-6DAC-9A96-B0C68DA4D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4C3F24-C7A1-F721-815B-AE656A34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255231-6924-9AF2-3D2B-FF6681E7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EF60E8-2840-15FA-A469-BCDEE2E6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53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AC202-E383-768C-E3C5-E98D93D4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815AFA-3B65-7B90-491F-ADE5E3CE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382381-82A6-4EE3-5BD8-32A7012A0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D79AAA-1217-52B3-2A0C-ED40303C2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A93241-5399-9B30-96BF-033151153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89E2A0A-D490-D9C3-5A1F-F7540576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5D33179-EB77-F49B-4F51-AF285CF6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16F4211-EC1D-297E-CD34-D0883C55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43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D8C9D-D9FD-C508-190F-D1E6C982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8D3783-6A18-4857-4085-40A3E813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4AB1333-E18E-E3FA-B943-F58E8C44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4AEEEB-FBAD-7697-3981-87821F42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3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BFB3BE8-C502-CA92-DB89-E097D350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138531-E945-E20D-3AF1-B0226368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F1004D-1B00-BF39-EEA9-9B9605D5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6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C5860-895E-31FE-9040-3835D477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203028-CBB6-B876-76AB-2855DDDA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38749A-E5AD-877F-C33C-EE6DD3A41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935E83-14A8-DF5B-6190-06433EBE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728D04-71B6-3D67-E496-0979A8EA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94FB87-A483-5AC6-3A06-738ABCBC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5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0DD55-08D1-38DB-3AB9-ACEABD20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9377A8D-C420-7B5B-C080-7903F67DE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28B322-3114-CF05-EDF1-A18CD1488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07C48B-8EA5-3252-9725-1F9CD611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616591-D655-CF3C-E68B-701B4D85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B2B177-B46A-7DF3-8FC1-3C0475FE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01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DCBE535-26E7-9FAC-D758-C0A2DCA7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369CC4-92E4-C1FC-3ECB-AE03CE1AB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017267-9585-9D29-225C-6C983ECE8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6132F-7D35-314C-ADE8-5959AE46155F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FDCB69-EFD3-3019-E76B-30CBC405E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42FFBF-A382-744F-D1FA-82CF26F51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69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3FAD21-20E1-489B-78D0-0698BB42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62C0AE-3661-4E65-0E5B-2D84E8EC0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16B703-7ABF-ACA7-699F-B14ADF35A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98B6-B59C-4C4F-98A9-3AA6A1AC1998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1DD78D-46CD-ED93-CC33-15AC46A9C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D835F2-1772-B078-8467-F86CB5015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0100-FBEF-47F9-9D33-025052961E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1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DCBE535-26E7-9FAC-D758-C0A2DCA7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369CC4-92E4-C1FC-3ECB-AE03CE1AB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017267-9585-9D29-225C-6C983ECE8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6132F-7D35-314C-ADE8-5959AE46155F}" type="datetimeFigureOut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4-7-2023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FDCB69-EFD3-3019-E76B-30CBC405E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42FFBF-A382-744F-D1FA-82CF26F51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B8B79-1E56-4B4D-BDA5-8AD0169FF4C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5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21" Type="http://schemas.openxmlformats.org/officeDocument/2006/relationships/image" Target="../media/image36.sv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17.png"/><Relationship Id="rId15" Type="http://schemas.openxmlformats.org/officeDocument/2006/relationships/image" Target="../media/image30.svg"/><Relationship Id="rId10" Type="http://schemas.openxmlformats.org/officeDocument/2006/relationships/image" Target="../media/image20.png"/><Relationship Id="rId19" Type="http://schemas.openxmlformats.org/officeDocument/2006/relationships/image" Target="../media/image34.svg"/><Relationship Id="rId4" Type="http://schemas.openxmlformats.org/officeDocument/2006/relationships/image" Target="../media/image19.svg"/><Relationship Id="rId9" Type="http://schemas.openxmlformats.org/officeDocument/2006/relationships/image" Target="../media/image24.svg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3.svg"/><Relationship Id="rId3" Type="http://schemas.openxmlformats.org/officeDocument/2006/relationships/image" Target="../media/image33.png"/><Relationship Id="rId7" Type="http://schemas.openxmlformats.org/officeDocument/2006/relationships/image" Target="../media/image47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51.svg"/><Relationship Id="rId5" Type="http://schemas.openxmlformats.org/officeDocument/2006/relationships/image" Target="../media/image18.png"/><Relationship Id="rId10" Type="http://schemas.openxmlformats.org/officeDocument/2006/relationships/image" Target="../media/image36.png"/><Relationship Id="rId4" Type="http://schemas.openxmlformats.org/officeDocument/2006/relationships/image" Target="../media/image45.svg"/><Relationship Id="rId9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28.sv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34.png"/><Relationship Id="rId5" Type="http://schemas.openxmlformats.org/officeDocument/2006/relationships/image" Target="../media/image18.png"/><Relationship Id="rId15" Type="http://schemas.openxmlformats.org/officeDocument/2006/relationships/image" Target="../media/image36.png"/><Relationship Id="rId10" Type="http://schemas.openxmlformats.org/officeDocument/2006/relationships/image" Target="../media/image44.png"/><Relationship Id="rId4" Type="http://schemas.openxmlformats.org/officeDocument/2006/relationships/image" Target="../media/image45.svg"/><Relationship Id="rId9" Type="http://schemas.openxmlformats.org/officeDocument/2006/relationships/image" Target="../media/image43.png"/><Relationship Id="rId14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8.svg"/><Relationship Id="rId3" Type="http://schemas.openxmlformats.org/officeDocument/2006/relationships/image" Target="../media/image33.png"/><Relationship Id="rId7" Type="http://schemas.openxmlformats.org/officeDocument/2006/relationships/image" Target="../media/image47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51.svg"/><Relationship Id="rId5" Type="http://schemas.openxmlformats.org/officeDocument/2006/relationships/image" Target="../media/image18.png"/><Relationship Id="rId15" Type="http://schemas.openxmlformats.org/officeDocument/2006/relationships/image" Target="../media/image43.png"/><Relationship Id="rId10" Type="http://schemas.openxmlformats.org/officeDocument/2006/relationships/image" Target="../media/image36.png"/><Relationship Id="rId4" Type="http://schemas.openxmlformats.org/officeDocument/2006/relationships/image" Target="../media/image45.svg"/><Relationship Id="rId9" Type="http://schemas.openxmlformats.org/officeDocument/2006/relationships/image" Target="../media/image49.sv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70.svg"/><Relationship Id="rId17" Type="http://schemas.openxmlformats.org/officeDocument/2006/relationships/image" Target="../media/image75.svg"/><Relationship Id="rId2" Type="http://schemas.openxmlformats.org/officeDocument/2006/relationships/image" Target="../media/image1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sv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48.png"/><Relationship Id="rId14" Type="http://schemas.openxmlformats.org/officeDocument/2006/relationships/image" Target="../media/image7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8.svg"/><Relationship Id="rId3" Type="http://schemas.openxmlformats.org/officeDocument/2006/relationships/image" Target="../media/image33.png"/><Relationship Id="rId7" Type="http://schemas.openxmlformats.org/officeDocument/2006/relationships/image" Target="../media/image47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51.svg"/><Relationship Id="rId5" Type="http://schemas.openxmlformats.org/officeDocument/2006/relationships/image" Target="../media/image18.png"/><Relationship Id="rId15" Type="http://schemas.openxmlformats.org/officeDocument/2006/relationships/image" Target="../media/image43.png"/><Relationship Id="rId10" Type="http://schemas.openxmlformats.org/officeDocument/2006/relationships/image" Target="../media/image36.png"/><Relationship Id="rId4" Type="http://schemas.openxmlformats.org/officeDocument/2006/relationships/image" Target="../media/image45.svg"/><Relationship Id="rId9" Type="http://schemas.openxmlformats.org/officeDocument/2006/relationships/image" Target="../media/image49.sv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vgsilh.com/de/image/2750376.html" TargetMode="Externa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cEg0UJRB4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vgsilh.com/de/image/2750376.html" TargetMode="Externa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49713-C8F0-5198-3083-CDCEC1D24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0549A5-BD9C-EDC5-9B35-53AB35089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1025FCF-7740-F08D-F9A6-CD8414C3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7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5027E-2E27-F651-BF4A-7DC246CE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612"/>
            <a:ext cx="10515600" cy="2050100"/>
          </a:xfrm>
        </p:spPr>
        <p:txBody>
          <a:bodyPr>
            <a:normAutofit fontScale="90000"/>
          </a:bodyPr>
          <a:lstStyle/>
          <a:p>
            <a:r>
              <a:rPr lang="nl-NL" sz="4200" b="1" dirty="0">
                <a:solidFill>
                  <a:srgbClr val="0070C0"/>
                </a:solidFill>
                <a:latin typeface="IBM Plex Sans SemiBold" panose="020B0604020202020204" pitchFamily="34" charset="0"/>
              </a:rPr>
              <a:t>Academische werkplaats </a:t>
            </a:r>
            <a:r>
              <a:rPr lang="nl-NL" sz="4200" b="1" dirty="0" err="1">
                <a:solidFill>
                  <a:srgbClr val="0070C0"/>
                </a:solidFill>
                <a:latin typeface="IBM Plex Sans SemiBold" panose="020B0604020202020204" pitchFamily="34" charset="0"/>
              </a:rPr>
              <a:t>GEZIeN</a:t>
            </a:r>
            <a:r>
              <a:rPr lang="nl-NL" sz="3800" dirty="0">
                <a:solidFill>
                  <a:srgbClr val="0070C0"/>
                </a:solidFill>
                <a:latin typeface="IBM Plex Sans SemiBold" panose="020B0604020202020204" pitchFamily="34" charset="0"/>
              </a:rPr>
              <a:t/>
            </a:r>
            <a:br>
              <a:rPr lang="nl-NL" sz="3800" dirty="0">
                <a:solidFill>
                  <a:srgbClr val="0070C0"/>
                </a:solidFill>
                <a:latin typeface="IBM Plex Sans SemiBold" panose="020B0604020202020204" pitchFamily="34" charset="0"/>
              </a:rPr>
            </a:br>
            <a:r>
              <a:rPr lang="nl-NL" sz="3600" i="1" dirty="0">
                <a:solidFill>
                  <a:srgbClr val="0070C0"/>
                </a:solidFill>
                <a:latin typeface="IBM Plex Sans SemiBold" panose="020B0604020202020204" pitchFamily="34" charset="0"/>
              </a:rPr>
              <a:t>gezinsgericht werken aan mentale gezondheid </a:t>
            </a:r>
            <a:endParaRPr lang="nl-NL" sz="3100" dirty="0">
              <a:latin typeface="IBM Plex Sans SemiBold" panose="020B0604020202020204" pitchFamily="34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0FEDC31-51BC-6D93-B92C-80B4591C2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308" y="2964368"/>
            <a:ext cx="2487384" cy="188382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B9C3511-EBF5-538A-CBE7-3BCE770A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06282"/>
            <a:ext cx="3145809" cy="5364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48B462A-E247-1790-55EC-E38C44BB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459" y="2964368"/>
            <a:ext cx="2517866" cy="1688738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414949-446C-ADE3-50BF-5AF1903F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3F7-38FC-4AE6-A6BB-415512E4C6A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67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Cirkel met pijl silhouet">
            <a:extLst>
              <a:ext uri="{FF2B5EF4-FFF2-40B4-BE49-F238E27FC236}">
                <a16:creationId xmlns:a16="http://schemas.microsoft.com/office/drawing/2014/main" id="{865DD3E5-3089-10FC-1E04-3F488A8D8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77515" y="1317542"/>
            <a:ext cx="4026586" cy="4026586"/>
          </a:xfrm>
          <a:prstGeom prst="rect">
            <a:avLst/>
          </a:prstGeom>
        </p:spPr>
      </p:pic>
      <p:pic>
        <p:nvPicPr>
          <p:cNvPr id="6" name="Tijdelijke aanduiding voor inhoud 5" descr="Vrouw met kind silhouet">
            <a:extLst>
              <a:ext uri="{FF2B5EF4-FFF2-40B4-BE49-F238E27FC236}">
                <a16:creationId xmlns:a16="http://schemas.microsoft.com/office/drawing/2014/main" id="{0CC766CB-C80D-B56C-120A-3C6364041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24993" y="2529046"/>
            <a:ext cx="1446941" cy="1446941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3A9463-2B5B-428F-4D54-F6389EE6F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2338" y="3755006"/>
            <a:ext cx="1594596" cy="179202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4EDBF13-3F66-DE92-1B40-0709D5E7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00" y="658368"/>
            <a:ext cx="8622402" cy="470898"/>
          </a:xfrm>
        </p:spPr>
        <p:txBody>
          <a:bodyPr>
            <a:normAutofit fontScale="90000"/>
          </a:bodyPr>
          <a:lstStyle/>
          <a:p>
            <a:r>
              <a:rPr lang="nl-NL" sz="3400" dirty="0"/>
              <a:t>1. Los het op maar dan is het niet opgelost</a:t>
            </a:r>
          </a:p>
        </p:txBody>
      </p:sp>
      <p:pic>
        <p:nvPicPr>
          <p:cNvPr id="9" name="Graphic 8" descr="Vrouw die schouders ophaalt silhouet">
            <a:extLst>
              <a:ext uri="{FF2B5EF4-FFF2-40B4-BE49-F238E27FC236}">
                <a16:creationId xmlns:a16="http://schemas.microsoft.com/office/drawing/2014/main" id="{7A3DCC20-6C47-44C3-DEBE-6ABB3B27D2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828022" y="1326274"/>
            <a:ext cx="1322639" cy="1322639"/>
          </a:xfrm>
          <a:prstGeom prst="rect">
            <a:avLst/>
          </a:prstGeom>
        </p:spPr>
      </p:pic>
      <p:pic>
        <p:nvPicPr>
          <p:cNvPr id="11" name="Graphic 10" descr="Kind met ballon silhouet">
            <a:extLst>
              <a:ext uri="{FF2B5EF4-FFF2-40B4-BE49-F238E27FC236}">
                <a16:creationId xmlns:a16="http://schemas.microsoft.com/office/drawing/2014/main" id="{5103AAF5-5278-77AE-15D4-BBDDC323BD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146266" y="1201973"/>
            <a:ext cx="1446940" cy="1446940"/>
          </a:xfrm>
          <a:prstGeom prst="rect">
            <a:avLst/>
          </a:prstGeom>
        </p:spPr>
      </p:pic>
      <p:pic>
        <p:nvPicPr>
          <p:cNvPr id="13" name="Graphic 12" descr="Open hand met planten silhouet">
            <a:extLst>
              <a:ext uri="{FF2B5EF4-FFF2-40B4-BE49-F238E27FC236}">
                <a16:creationId xmlns:a16="http://schemas.microsoft.com/office/drawing/2014/main" id="{975447CE-86C1-A4EC-18A2-97891022D1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25020" y="4651017"/>
            <a:ext cx="1188625" cy="1188625"/>
          </a:xfrm>
          <a:prstGeom prst="rect">
            <a:avLst/>
          </a:prstGeom>
        </p:spPr>
      </p:pic>
      <p:pic>
        <p:nvPicPr>
          <p:cNvPr id="15" name="Graphic 14" descr="DNA silhouet">
            <a:extLst>
              <a:ext uri="{FF2B5EF4-FFF2-40B4-BE49-F238E27FC236}">
                <a16:creationId xmlns:a16="http://schemas.microsoft.com/office/drawing/2014/main" id="{707EB61A-277D-DAAE-83B5-A9000BD1AD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844932" y="4830856"/>
            <a:ext cx="914400" cy="914400"/>
          </a:xfrm>
          <a:prstGeom prst="rect">
            <a:avLst/>
          </a:prstGeom>
        </p:spPr>
      </p:pic>
      <p:pic>
        <p:nvPicPr>
          <p:cNvPr id="19" name="Graphic 18" descr="Vingerafdruk silhouet">
            <a:extLst>
              <a:ext uri="{FF2B5EF4-FFF2-40B4-BE49-F238E27FC236}">
                <a16:creationId xmlns:a16="http://schemas.microsoft.com/office/drawing/2014/main" id="{2581D017-5641-FDA9-D9B3-22C5C6C0AD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677053" y="4804296"/>
            <a:ext cx="914400" cy="914400"/>
          </a:xfrm>
          <a:prstGeom prst="rect">
            <a:avLst/>
          </a:prstGeom>
        </p:spPr>
      </p:pic>
      <p:pic>
        <p:nvPicPr>
          <p:cNvPr id="21" name="Graphic 20" descr="Telraam silhouet">
            <a:extLst>
              <a:ext uri="{FF2B5EF4-FFF2-40B4-BE49-F238E27FC236}">
                <a16:creationId xmlns:a16="http://schemas.microsoft.com/office/drawing/2014/main" id="{DCE71E95-A455-D6C0-2063-B8D53BB6AA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9865" y="2529046"/>
            <a:ext cx="1751970" cy="1751970"/>
          </a:xfrm>
          <a:prstGeom prst="rect">
            <a:avLst/>
          </a:prstGeom>
        </p:spPr>
      </p:pic>
      <p:pic>
        <p:nvPicPr>
          <p:cNvPr id="23" name="Graphic 22" descr="Liefdesbrief silhouet">
            <a:extLst>
              <a:ext uri="{FF2B5EF4-FFF2-40B4-BE49-F238E27FC236}">
                <a16:creationId xmlns:a16="http://schemas.microsoft.com/office/drawing/2014/main" id="{8CFAB553-8BDB-7C88-9011-AAD6A830C2A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065540" y="4788129"/>
            <a:ext cx="914400" cy="91440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BC94BFC5-D4F1-650F-5207-E689869DDA04}"/>
              </a:ext>
            </a:extLst>
          </p:cNvPr>
          <p:cNvSpPr txBox="1"/>
          <p:nvPr/>
        </p:nvSpPr>
        <p:spPr>
          <a:xfrm>
            <a:off x="2231472" y="2969703"/>
            <a:ext cx="6246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3600" dirty="0"/>
              <a:t>=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D6EC464-40B4-C6A9-26C7-F6C77383D20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60528" y="3134051"/>
            <a:ext cx="1901607" cy="324305"/>
          </a:xfrm>
          <a:prstGeom prst="rect">
            <a:avLst/>
          </a:prstGeom>
        </p:spPr>
      </p:pic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083635F9-2B5B-8A5C-5FEF-66F9808E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865" y="6143169"/>
            <a:ext cx="10919771" cy="4708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9B9183"/>
                </a:solidFill>
                <a:effectLst/>
                <a:uLnTx/>
                <a:uFillTx/>
                <a:ea typeface="+mn-ea"/>
                <a:cs typeface="+mn-cs"/>
              </a:rPr>
              <a:t>Psychopathology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9B9183"/>
                </a:solidFill>
                <a:effectLst/>
                <a:uLnTx/>
                <a:uFillTx/>
                <a:ea typeface="+mn-ea"/>
                <a:cs typeface="+mn-cs"/>
              </a:rPr>
              <a:t> in families: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9B9183"/>
                </a:solidFill>
                <a:effectLst/>
                <a:uLnTx/>
                <a:uFillTx/>
                <a:ea typeface="+mn-ea"/>
                <a:cs typeface="+mn-cs"/>
              </a:rPr>
              <a:t>an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9B9183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9B9183"/>
                </a:solidFill>
                <a:effectLst/>
                <a:uLnTx/>
                <a:uFillTx/>
                <a:ea typeface="+mn-ea"/>
                <a:cs typeface="+mn-cs"/>
              </a:rPr>
              <a:t>integral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9B9183"/>
                </a:solidFill>
                <a:effectLst/>
                <a:uLnTx/>
                <a:uFillTx/>
                <a:ea typeface="+mn-ea"/>
                <a:cs typeface="+mn-cs"/>
              </a:rPr>
              <a:t> approach. S.C. van Veen et al. </a:t>
            </a:r>
            <a:r>
              <a:rPr kumimoji="0" lang="nl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9B9183"/>
                </a:solidFill>
                <a:effectLst/>
                <a:uLnTx/>
                <a:uFillTx/>
                <a:ea typeface="+mn-ea"/>
                <a:cs typeface="+mn-cs"/>
              </a:rPr>
              <a:t>TvP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9B9183"/>
                </a:solidFill>
                <a:effectLst/>
                <a:uLnTx/>
                <a:uFillTx/>
                <a:ea typeface="+mn-ea"/>
                <a:cs typeface="+mn-cs"/>
              </a:rPr>
              <a:t>, jaargang 58 (2016) 95 – 104</a:t>
            </a:r>
            <a:b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9B9183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00" dirty="0"/>
              <a:t>Spousal resemblance in psychopathology: A comparison of parents of children with and without psychopathology. </a:t>
            </a:r>
            <a:r>
              <a:rPr lang="nl-NL" sz="800" dirty="0"/>
              <a:t>L.W. Wesseldijk, et al. </a:t>
            </a:r>
            <a:r>
              <a:rPr lang="pl-PL" sz="800" dirty="0"/>
              <a:t>European Psychiatry 34 (2016) 49–55</a:t>
            </a:r>
            <a:r>
              <a:rPr lang="nl-NL" sz="800" dirty="0"/>
              <a:t/>
            </a:r>
            <a:br>
              <a:rPr lang="nl-NL" sz="800" dirty="0"/>
            </a:br>
            <a:r>
              <a:rPr lang="en-US" sz="800" dirty="0"/>
              <a:t>Do Parental Psychiatric Symptoms Predict Outcome in Children With Psychiatric Disorders? A Naturalistic Clinical Study. Laura W. </a:t>
            </a:r>
            <a:r>
              <a:rPr lang="en-US" sz="800" dirty="0" err="1"/>
              <a:t>Wesseldijk</a:t>
            </a:r>
            <a:r>
              <a:rPr lang="en-US" sz="800" dirty="0"/>
              <a:t> et al. J Am </a:t>
            </a:r>
            <a:r>
              <a:rPr lang="en-US" sz="800" dirty="0" err="1"/>
              <a:t>Acad</a:t>
            </a:r>
            <a:r>
              <a:rPr lang="en-US" sz="800" dirty="0"/>
              <a:t> Child </a:t>
            </a:r>
            <a:r>
              <a:rPr lang="en-US" sz="800" dirty="0" err="1"/>
              <a:t>Adolesc</a:t>
            </a:r>
            <a:r>
              <a:rPr lang="en-US" sz="800" dirty="0"/>
              <a:t> Psychiatry 2018;57(9):669–677</a:t>
            </a:r>
            <a:r>
              <a:rPr lang="nl-NL" sz="800" dirty="0"/>
              <a:t/>
            </a:r>
            <a:br>
              <a:rPr lang="nl-NL" sz="800" dirty="0"/>
            </a:b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9B9183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9B918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07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B98E3EE-A215-446F-8260-36BC6B45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Samenwerking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1EBF49-0353-9A49-F24E-10FB9FDFA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1" y="1304126"/>
            <a:ext cx="6096528" cy="342929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5944452-2C1A-8619-F9FF-2CAA41C21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28" y="225174"/>
            <a:ext cx="4600453" cy="49914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AE5083E-1287-D417-CCB0-E9F41A9E3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68" y="5135675"/>
            <a:ext cx="3110653" cy="106395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6CF4CC-2AB8-E975-C042-80EE25DD5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197" y="5268818"/>
            <a:ext cx="3110653" cy="124777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D404CA3-1FF8-B9CE-F487-B1FFFFC5E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0" y="3711863"/>
            <a:ext cx="3238500" cy="13811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6A02ADA-738B-F39D-6D82-22B24739C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6730" y="5004682"/>
            <a:ext cx="1333150" cy="13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7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al 11">
            <a:extLst>
              <a:ext uri="{FF2B5EF4-FFF2-40B4-BE49-F238E27FC236}">
                <a16:creationId xmlns:a16="http://schemas.microsoft.com/office/drawing/2014/main" id="{B416542B-F9C7-CB83-7287-51102C98A036}"/>
              </a:ext>
            </a:extLst>
          </p:cNvPr>
          <p:cNvSpPr/>
          <p:nvPr/>
        </p:nvSpPr>
        <p:spPr>
          <a:xfrm>
            <a:off x="1376645" y="3047074"/>
            <a:ext cx="751561" cy="713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6" name="Tijdelijke aanduiding voor inhoud 5" descr="Hiërarchie silhouet">
            <a:extLst>
              <a:ext uri="{FF2B5EF4-FFF2-40B4-BE49-F238E27FC236}">
                <a16:creationId xmlns:a16="http://schemas.microsoft.com/office/drawing/2014/main" id="{7200B41C-99EF-A31E-411F-338E6507E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6321" y="1359753"/>
            <a:ext cx="2591866" cy="2591866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3A9463-2B5B-428F-4D54-F6389EE6F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329" y="4047620"/>
            <a:ext cx="1594596" cy="179202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4EDBF13-3F66-DE92-1B40-0709D5E7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Casus</a:t>
            </a:r>
          </a:p>
        </p:txBody>
      </p:sp>
      <p:pic>
        <p:nvPicPr>
          <p:cNvPr id="14" name="Graphic 13" descr="Bliksemschicht silhouet">
            <a:extLst>
              <a:ext uri="{FF2B5EF4-FFF2-40B4-BE49-F238E27FC236}">
                <a16:creationId xmlns:a16="http://schemas.microsoft.com/office/drawing/2014/main" id="{7CE83CF9-2289-B003-63BB-930FFF175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40523" y="1981689"/>
            <a:ext cx="1061731" cy="1061731"/>
          </a:xfrm>
          <a:prstGeom prst="rect">
            <a:avLst/>
          </a:prstGeom>
        </p:spPr>
      </p:pic>
      <p:pic>
        <p:nvPicPr>
          <p:cNvPr id="20" name="Graphic 19" descr="Autogordel silhouet">
            <a:extLst>
              <a:ext uri="{FF2B5EF4-FFF2-40B4-BE49-F238E27FC236}">
                <a16:creationId xmlns:a16="http://schemas.microsoft.com/office/drawing/2014/main" id="{4E8169EC-2F76-D91D-0E07-063505382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75155" y="2720491"/>
            <a:ext cx="914400" cy="914400"/>
          </a:xfrm>
          <a:prstGeom prst="rect">
            <a:avLst/>
          </a:prstGeom>
        </p:spPr>
      </p:pic>
      <p:pic>
        <p:nvPicPr>
          <p:cNvPr id="22" name="Graphic 21" descr="Mitella silhouet">
            <a:extLst>
              <a:ext uri="{FF2B5EF4-FFF2-40B4-BE49-F238E27FC236}">
                <a16:creationId xmlns:a16="http://schemas.microsoft.com/office/drawing/2014/main" id="{7D6200CC-9F85-C4D6-B989-E564AEC33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156" y="1548624"/>
            <a:ext cx="914400" cy="914400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0BE4A2B7-873B-5AA5-1817-BE4218EEE289}"/>
              </a:ext>
            </a:extLst>
          </p:cNvPr>
          <p:cNvSpPr txBox="1"/>
          <p:nvPr/>
        </p:nvSpPr>
        <p:spPr>
          <a:xfrm>
            <a:off x="5699497" y="1895458"/>
            <a:ext cx="29405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Geen enkelvoudig probleem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62F1EF4-BD21-14B1-BB8B-F8DC45677CA9}"/>
              </a:ext>
            </a:extLst>
          </p:cNvPr>
          <p:cNvSpPr txBox="1"/>
          <p:nvPr/>
        </p:nvSpPr>
        <p:spPr>
          <a:xfrm>
            <a:off x="5702094" y="2979816"/>
            <a:ext cx="29405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Zorgen om de veiligheid</a:t>
            </a:r>
          </a:p>
        </p:txBody>
      </p:sp>
      <p:pic>
        <p:nvPicPr>
          <p:cNvPr id="28" name="Graphic 27" descr="Vragen silhouet">
            <a:extLst>
              <a:ext uri="{FF2B5EF4-FFF2-40B4-BE49-F238E27FC236}">
                <a16:creationId xmlns:a16="http://schemas.microsoft.com/office/drawing/2014/main" id="{F4CF35C0-4661-4EDE-756D-91289EB413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189019" y="4559474"/>
            <a:ext cx="914400" cy="914400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6DFBD7D8-32AB-E70E-31B5-D01646A0B0E1}"/>
              </a:ext>
            </a:extLst>
          </p:cNvPr>
          <p:cNvSpPr txBox="1"/>
          <p:nvPr/>
        </p:nvSpPr>
        <p:spPr>
          <a:xfrm>
            <a:off x="3898187" y="4559474"/>
            <a:ext cx="574685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Ik kan zoon alleen goed helpen als moeder ook zorg krijgt voor eigen klachten en overbelasting. Wie van jullie kan moeder in zorg nemen?</a:t>
            </a:r>
          </a:p>
        </p:txBody>
      </p:sp>
    </p:spTree>
    <p:extLst>
      <p:ext uri="{BB962C8B-B14F-4D97-AF65-F5344CB8AC3E}">
        <p14:creationId xmlns:p14="http://schemas.microsoft.com/office/powerpoint/2010/main" val="262946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CD673EC-47AE-CD26-3902-A8A0D2BC41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5688" y="2384886"/>
            <a:ext cx="4698216" cy="2593212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54BAE3B-3459-1078-FBB9-40DD547E8657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693944" y="2384886"/>
            <a:ext cx="3637263" cy="245184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555B633-3545-5514-49EE-64B8A868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Kenmerken van gezin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3A0371-F9F3-DCDC-445C-C67B4445B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207" y="2387299"/>
            <a:ext cx="3418729" cy="237084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CBA463C-E102-880F-EA97-5AE637148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02" y="3610810"/>
            <a:ext cx="204233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0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al 11">
            <a:extLst>
              <a:ext uri="{FF2B5EF4-FFF2-40B4-BE49-F238E27FC236}">
                <a16:creationId xmlns:a16="http://schemas.microsoft.com/office/drawing/2014/main" id="{B416542B-F9C7-CB83-7287-51102C98A036}"/>
              </a:ext>
            </a:extLst>
          </p:cNvPr>
          <p:cNvSpPr/>
          <p:nvPr/>
        </p:nvSpPr>
        <p:spPr>
          <a:xfrm>
            <a:off x="1376645" y="3047074"/>
            <a:ext cx="751561" cy="713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6" name="Tijdelijke aanduiding voor inhoud 5" descr="Hiërarchie silhouet">
            <a:extLst>
              <a:ext uri="{FF2B5EF4-FFF2-40B4-BE49-F238E27FC236}">
                <a16:creationId xmlns:a16="http://schemas.microsoft.com/office/drawing/2014/main" id="{7200B41C-99EF-A31E-411F-338E6507E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6321" y="1359753"/>
            <a:ext cx="2591866" cy="2591866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3A9463-2B5B-428F-4D54-F6389EE6F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329" y="4047620"/>
            <a:ext cx="1594596" cy="179202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4EDBF13-3F66-DE92-1B40-0709D5E7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Casus – inventariseren en verhelderen</a:t>
            </a:r>
          </a:p>
        </p:txBody>
      </p:sp>
      <p:pic>
        <p:nvPicPr>
          <p:cNvPr id="7" name="Graphic 6" descr="Open hand met planten silhouet">
            <a:extLst>
              <a:ext uri="{FF2B5EF4-FFF2-40B4-BE49-F238E27FC236}">
                <a16:creationId xmlns:a16="http://schemas.microsoft.com/office/drawing/2014/main" id="{7EF1BD4B-CC24-C119-9E65-A2A2A52DB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1929" y="3958127"/>
            <a:ext cx="1188625" cy="11886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ACD94CC-28BB-A6E9-E082-BEF602B1A3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5525" y="4136547"/>
            <a:ext cx="914479" cy="91447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583A8B4-BF34-101A-F26D-BD1421FB95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0306" y="4165186"/>
            <a:ext cx="914479" cy="91447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9BE85-FF5F-92B2-93BC-9E1D15C9B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0947" y="4184692"/>
            <a:ext cx="914479" cy="914479"/>
          </a:xfrm>
          <a:prstGeom prst="rect">
            <a:avLst/>
          </a:prstGeom>
        </p:spPr>
      </p:pic>
      <p:pic>
        <p:nvPicPr>
          <p:cNvPr id="14" name="Graphic 13" descr="Bliksemschicht silhouet">
            <a:extLst>
              <a:ext uri="{FF2B5EF4-FFF2-40B4-BE49-F238E27FC236}">
                <a16:creationId xmlns:a16="http://schemas.microsoft.com/office/drawing/2014/main" id="{7CE83CF9-2289-B003-63BB-930FFF1756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540523" y="1981689"/>
            <a:ext cx="1061731" cy="1061731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5040BF9F-2676-4A70-16FC-052D776B9B11}"/>
              </a:ext>
            </a:extLst>
          </p:cNvPr>
          <p:cNvSpPr txBox="1"/>
          <p:nvPr/>
        </p:nvSpPr>
        <p:spPr>
          <a:xfrm>
            <a:off x="902599" y="5101990"/>
            <a:ext cx="200165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Trauma in VG</a:t>
            </a:r>
          </a:p>
          <a:p>
            <a:r>
              <a:rPr lang="nl-NL" dirty="0"/>
              <a:t>Moeder overbelast</a:t>
            </a:r>
          </a:p>
          <a:p>
            <a:pPr algn="l"/>
            <a:r>
              <a:rPr lang="nl-NL" dirty="0"/>
              <a:t>Kleine woning</a:t>
            </a:r>
          </a:p>
          <a:p>
            <a:pPr algn="l"/>
            <a:r>
              <a:rPr lang="nl-NL" dirty="0"/>
              <a:t>Geld zorgen</a:t>
            </a:r>
          </a:p>
          <a:p>
            <a:pPr algn="l"/>
            <a:r>
              <a:rPr lang="nl-NL" dirty="0"/>
              <a:t>Schoolprobleem</a:t>
            </a:r>
          </a:p>
          <a:p>
            <a:r>
              <a:rPr lang="nl-NL" dirty="0"/>
              <a:t>Pestverleden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3FB8C7F-9274-81F6-ECE8-315F2D054842}"/>
              </a:ext>
            </a:extLst>
          </p:cNvPr>
          <p:cNvSpPr txBox="1"/>
          <p:nvPr/>
        </p:nvSpPr>
        <p:spPr>
          <a:xfrm>
            <a:off x="7518766" y="5133920"/>
            <a:ext cx="232669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Op elkaars lip</a:t>
            </a:r>
          </a:p>
          <a:p>
            <a:pPr algn="l"/>
            <a:r>
              <a:rPr lang="nl-NL" dirty="0"/>
              <a:t>Steun en opvoedfiguur</a:t>
            </a:r>
          </a:p>
          <a:p>
            <a:pPr algn="l"/>
            <a:r>
              <a:rPr lang="nl-NL" dirty="0"/>
              <a:t>Klein netwerk</a:t>
            </a:r>
          </a:p>
          <a:p>
            <a:r>
              <a:rPr lang="nl-NL" dirty="0"/>
              <a:t>Álleen moeten doen</a:t>
            </a:r>
          </a:p>
          <a:p>
            <a:pPr algn="l"/>
            <a:endParaRPr lang="nl-NL" dirty="0" err="1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E4C3186-D1F3-3DFF-EBA8-1FA17F4BAF5F}"/>
              </a:ext>
            </a:extLst>
          </p:cNvPr>
          <p:cNvSpPr txBox="1"/>
          <p:nvPr/>
        </p:nvSpPr>
        <p:spPr>
          <a:xfrm>
            <a:off x="3069199" y="5155351"/>
            <a:ext cx="211585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Klachten moeder</a:t>
            </a:r>
          </a:p>
          <a:p>
            <a:pPr algn="l"/>
            <a:r>
              <a:rPr lang="nl-NL" dirty="0"/>
              <a:t>Zorgen om </a:t>
            </a:r>
            <a:r>
              <a:rPr lang="nl-NL" dirty="0" err="1"/>
              <a:t>brussen</a:t>
            </a:r>
            <a:endParaRPr lang="nl-NL" dirty="0"/>
          </a:p>
          <a:p>
            <a:pPr algn="l"/>
            <a:endParaRPr lang="nl-NL" dirty="0"/>
          </a:p>
          <a:p>
            <a:pPr algn="l"/>
            <a:endParaRPr lang="nl-NL" dirty="0" err="1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70C68FC-C638-AD26-06EA-3C887E3DC1EA}"/>
              </a:ext>
            </a:extLst>
          </p:cNvPr>
          <p:cNvSpPr txBox="1"/>
          <p:nvPr/>
        </p:nvSpPr>
        <p:spPr>
          <a:xfrm>
            <a:off x="5251026" y="5134035"/>
            <a:ext cx="211585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Temperamentvol</a:t>
            </a:r>
          </a:p>
          <a:p>
            <a:pPr algn="l"/>
            <a:r>
              <a:rPr lang="nl-NL" dirty="0"/>
              <a:t>Schaamte</a:t>
            </a:r>
          </a:p>
          <a:p>
            <a:pPr algn="l"/>
            <a:r>
              <a:rPr lang="nl-NL" dirty="0"/>
              <a:t>Schuld</a:t>
            </a: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20" name="Graphic 19" descr="Autogordel silhouet">
            <a:extLst>
              <a:ext uri="{FF2B5EF4-FFF2-40B4-BE49-F238E27FC236}">
                <a16:creationId xmlns:a16="http://schemas.microsoft.com/office/drawing/2014/main" id="{4E8169EC-2F76-D91D-0E07-0635053827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675155" y="2720491"/>
            <a:ext cx="914400" cy="914400"/>
          </a:xfrm>
          <a:prstGeom prst="rect">
            <a:avLst/>
          </a:prstGeom>
        </p:spPr>
      </p:pic>
      <p:pic>
        <p:nvPicPr>
          <p:cNvPr id="22" name="Graphic 21" descr="Mitella silhouet">
            <a:extLst>
              <a:ext uri="{FF2B5EF4-FFF2-40B4-BE49-F238E27FC236}">
                <a16:creationId xmlns:a16="http://schemas.microsoft.com/office/drawing/2014/main" id="{7D6200CC-9F85-C4D6-B989-E564AEC337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675156" y="1548624"/>
            <a:ext cx="914400" cy="914400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0BE4A2B7-873B-5AA5-1817-BE4218EEE289}"/>
              </a:ext>
            </a:extLst>
          </p:cNvPr>
          <p:cNvSpPr txBox="1"/>
          <p:nvPr/>
        </p:nvSpPr>
        <p:spPr>
          <a:xfrm>
            <a:off x="5699497" y="1895458"/>
            <a:ext cx="29405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Geen enkelvoudig probleem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62F1EF4-BD21-14B1-BB8B-F8DC45677CA9}"/>
              </a:ext>
            </a:extLst>
          </p:cNvPr>
          <p:cNvSpPr txBox="1"/>
          <p:nvPr/>
        </p:nvSpPr>
        <p:spPr>
          <a:xfrm>
            <a:off x="5702094" y="2979816"/>
            <a:ext cx="29405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Zorgen om de veiligheid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77FC2D0-5E4D-B271-F809-0C5C7141FAB3}"/>
              </a:ext>
            </a:extLst>
          </p:cNvPr>
          <p:cNvCxnSpPr/>
          <p:nvPr/>
        </p:nvCxnSpPr>
        <p:spPr>
          <a:xfrm>
            <a:off x="902599" y="3930187"/>
            <a:ext cx="90555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3A9463-2B5B-428F-4D54-F6389EE6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329" y="4047620"/>
            <a:ext cx="1594596" cy="179202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4EDBF13-3F66-DE92-1B40-0709D5E7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00" y="658368"/>
            <a:ext cx="8622402" cy="470898"/>
          </a:xfrm>
        </p:spPr>
        <p:txBody>
          <a:bodyPr>
            <a:normAutofit fontScale="90000"/>
          </a:bodyPr>
          <a:lstStyle/>
          <a:p>
            <a:r>
              <a:rPr lang="nl-NL" sz="3400" dirty="0"/>
              <a:t>2. Geen </a:t>
            </a:r>
            <a:r>
              <a:rPr lang="nl-NL" sz="3400" dirty="0" err="1"/>
              <a:t>one-size</a:t>
            </a:r>
            <a:r>
              <a:rPr lang="nl-NL" sz="3400" dirty="0"/>
              <a:t> fits </a:t>
            </a:r>
            <a:r>
              <a:rPr lang="nl-NL" sz="3400" dirty="0" err="1"/>
              <a:t>all</a:t>
            </a:r>
            <a:endParaRPr lang="nl-NL" sz="3400" dirty="0"/>
          </a:p>
        </p:txBody>
      </p:sp>
      <p:graphicFrame>
        <p:nvGraphicFramePr>
          <p:cNvPr id="3" name="Tabel 5">
            <a:extLst>
              <a:ext uri="{FF2B5EF4-FFF2-40B4-BE49-F238E27FC236}">
                <a16:creationId xmlns:a16="http://schemas.microsoft.com/office/drawing/2014/main" id="{AF8C7A5A-7EA3-7915-5E3A-4A04C8D359BA}"/>
              </a:ext>
            </a:extLst>
          </p:cNvPr>
          <p:cNvGraphicFramePr>
            <a:graphicFrameLocks noGrp="1"/>
          </p:cNvGraphicFramePr>
          <p:nvPr/>
        </p:nvGraphicFramePr>
        <p:xfrm>
          <a:off x="824229" y="2227415"/>
          <a:ext cx="95541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801">
                  <a:extLst>
                    <a:ext uri="{9D8B030D-6E8A-4147-A177-3AD203B41FA5}">
                      <a16:colId xmlns:a16="http://schemas.microsoft.com/office/drawing/2014/main" val="1545580547"/>
                    </a:ext>
                  </a:extLst>
                </a:gridCol>
                <a:gridCol w="2035101">
                  <a:extLst>
                    <a:ext uri="{9D8B030D-6E8A-4147-A177-3AD203B41FA5}">
                      <a16:colId xmlns:a16="http://schemas.microsoft.com/office/drawing/2014/main" val="2119374845"/>
                    </a:ext>
                  </a:extLst>
                </a:gridCol>
                <a:gridCol w="2757485">
                  <a:extLst>
                    <a:ext uri="{9D8B030D-6E8A-4147-A177-3AD203B41FA5}">
                      <a16:colId xmlns:a16="http://schemas.microsoft.com/office/drawing/2014/main" val="2886043703"/>
                    </a:ext>
                  </a:extLst>
                </a:gridCol>
                <a:gridCol w="3682713">
                  <a:extLst>
                    <a:ext uri="{9D8B030D-6E8A-4147-A177-3AD203B41FA5}">
                      <a16:colId xmlns:a16="http://schemas.microsoft.com/office/drawing/2014/main" val="1316817693"/>
                    </a:ext>
                  </a:extLst>
                </a:gridCol>
              </a:tblGrid>
              <a:tr h="339615">
                <a:tc>
                  <a:txBody>
                    <a:bodyPr/>
                    <a:lstStyle/>
                    <a:p>
                      <a:r>
                        <a:rPr lang="nl-NL" dirty="0"/>
                        <a:t>Vraag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Soort hulp &amp; volgordelijkheid bepalen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Samenwerking verbeteren tussen de hulpverleners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Vraag voor passende hulp ouder én kind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41996"/>
                  </a:ext>
                </a:extLst>
              </a:tr>
              <a:tr h="1466046">
                <a:tc>
                  <a:txBody>
                    <a:bodyPr/>
                    <a:lstStyle/>
                    <a:p>
                      <a:r>
                        <a:rPr lang="nl-NL" dirty="0"/>
                        <a:t>Advies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Hulpvraag verhelderen, normaliseren, </a:t>
                      </a:r>
                      <a:r>
                        <a:rPr lang="nl-NL" dirty="0" err="1"/>
                        <a:t>ontschuldigen</a:t>
                      </a:r>
                      <a:r>
                        <a:rPr lang="nl-NL" dirty="0"/>
                        <a:t> &amp; aansluiten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Rolverdeling verhelderen:</a:t>
                      </a:r>
                    </a:p>
                    <a:p>
                      <a:pPr marL="0" marR="0" lvl="0" indent="0" algn="l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Breder kijken over de domeinen heen, prioriteren van zorg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Rolverdeling verhelderen:</a:t>
                      </a:r>
                    </a:p>
                    <a:p>
                      <a:pPr marL="0" marR="0" lvl="0" indent="0" algn="l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Buurtgerichte (ondersteunende) zorg tot toeleiding naar S-GGZ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976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1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al 11">
            <a:extLst>
              <a:ext uri="{FF2B5EF4-FFF2-40B4-BE49-F238E27FC236}">
                <a16:creationId xmlns:a16="http://schemas.microsoft.com/office/drawing/2014/main" id="{B416542B-F9C7-CB83-7287-51102C98A036}"/>
              </a:ext>
            </a:extLst>
          </p:cNvPr>
          <p:cNvSpPr/>
          <p:nvPr/>
        </p:nvSpPr>
        <p:spPr>
          <a:xfrm>
            <a:off x="1376645" y="3047074"/>
            <a:ext cx="751561" cy="713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6" name="Tijdelijke aanduiding voor inhoud 5" descr="Hiërarchie silhouet">
            <a:extLst>
              <a:ext uri="{FF2B5EF4-FFF2-40B4-BE49-F238E27FC236}">
                <a16:creationId xmlns:a16="http://schemas.microsoft.com/office/drawing/2014/main" id="{7200B41C-99EF-A31E-411F-338E6507E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6321" y="1359753"/>
            <a:ext cx="2591866" cy="2591866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3A9463-2B5B-428F-4D54-F6389EE6F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329" y="4047620"/>
            <a:ext cx="1594596" cy="179202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4EDBF13-3F66-DE92-1B40-0709D5E7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99" y="658368"/>
            <a:ext cx="9475729" cy="997196"/>
          </a:xfrm>
        </p:spPr>
        <p:txBody>
          <a:bodyPr>
            <a:normAutofit fontScale="90000"/>
          </a:bodyPr>
          <a:lstStyle/>
          <a:p>
            <a:r>
              <a:rPr lang="nl-NL" dirty="0"/>
              <a:t>Casus – vertragen, verdragen en prioriteren</a:t>
            </a:r>
          </a:p>
        </p:txBody>
      </p:sp>
      <p:pic>
        <p:nvPicPr>
          <p:cNvPr id="14" name="Graphic 13" descr="Bliksemschicht silhouet">
            <a:extLst>
              <a:ext uri="{FF2B5EF4-FFF2-40B4-BE49-F238E27FC236}">
                <a16:creationId xmlns:a16="http://schemas.microsoft.com/office/drawing/2014/main" id="{7CE83CF9-2289-B003-63BB-930FFF175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40523" y="1981689"/>
            <a:ext cx="1061731" cy="1061731"/>
          </a:xfrm>
          <a:prstGeom prst="rect">
            <a:avLst/>
          </a:prstGeom>
        </p:spPr>
      </p:pic>
      <p:pic>
        <p:nvPicPr>
          <p:cNvPr id="20" name="Graphic 19" descr="Autogordel silhouet">
            <a:extLst>
              <a:ext uri="{FF2B5EF4-FFF2-40B4-BE49-F238E27FC236}">
                <a16:creationId xmlns:a16="http://schemas.microsoft.com/office/drawing/2014/main" id="{4E8169EC-2F76-D91D-0E07-063505382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75155" y="2720491"/>
            <a:ext cx="914400" cy="914400"/>
          </a:xfrm>
          <a:prstGeom prst="rect">
            <a:avLst/>
          </a:prstGeom>
        </p:spPr>
      </p:pic>
      <p:pic>
        <p:nvPicPr>
          <p:cNvPr id="22" name="Graphic 21" descr="Mitella silhouet">
            <a:extLst>
              <a:ext uri="{FF2B5EF4-FFF2-40B4-BE49-F238E27FC236}">
                <a16:creationId xmlns:a16="http://schemas.microsoft.com/office/drawing/2014/main" id="{7D6200CC-9F85-C4D6-B989-E564AEC33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156" y="1548624"/>
            <a:ext cx="914400" cy="914400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0BE4A2B7-873B-5AA5-1817-BE4218EEE289}"/>
              </a:ext>
            </a:extLst>
          </p:cNvPr>
          <p:cNvSpPr txBox="1"/>
          <p:nvPr/>
        </p:nvSpPr>
        <p:spPr>
          <a:xfrm>
            <a:off x="5699497" y="1895458"/>
            <a:ext cx="29405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Geen enkelvoudig probleem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62F1EF4-BD21-14B1-BB8B-F8DC45677CA9}"/>
              </a:ext>
            </a:extLst>
          </p:cNvPr>
          <p:cNvSpPr txBox="1"/>
          <p:nvPr/>
        </p:nvSpPr>
        <p:spPr>
          <a:xfrm>
            <a:off x="5702094" y="2979816"/>
            <a:ext cx="29405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Zorgen om de veiligheid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57FDB08E-EE34-981C-4A93-34AAF014E50E}"/>
              </a:ext>
            </a:extLst>
          </p:cNvPr>
          <p:cNvSpPr/>
          <p:nvPr/>
        </p:nvSpPr>
        <p:spPr>
          <a:xfrm>
            <a:off x="5232206" y="4935813"/>
            <a:ext cx="2326692" cy="1311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32" name="Graphic 31" descr="Open hand met planten silhouet">
            <a:extLst>
              <a:ext uri="{FF2B5EF4-FFF2-40B4-BE49-F238E27FC236}">
                <a16:creationId xmlns:a16="http://schemas.microsoft.com/office/drawing/2014/main" id="{7C0A32DA-ABCB-39B2-B177-0CDA43E43E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275040" y="4008691"/>
            <a:ext cx="1188625" cy="1188625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60176481-1FCE-711C-E0D7-4128AC1280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2759" y="4121497"/>
            <a:ext cx="914479" cy="914479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2A760FED-D517-8BBD-69C7-1A7A37CF71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7954" y="4121498"/>
            <a:ext cx="914479" cy="914479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0E69751-A4DA-EEA8-A722-D9EF25BE2C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92350" y="4142180"/>
            <a:ext cx="914479" cy="914479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62B3E69A-BF33-CB6C-CE34-5D34A2721948}"/>
              </a:ext>
            </a:extLst>
          </p:cNvPr>
          <p:cNvSpPr txBox="1"/>
          <p:nvPr/>
        </p:nvSpPr>
        <p:spPr>
          <a:xfrm>
            <a:off x="1061758" y="5176783"/>
            <a:ext cx="200165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Trauma in VG</a:t>
            </a:r>
          </a:p>
          <a:p>
            <a:r>
              <a:rPr lang="nl-NL" dirty="0"/>
              <a:t>Moeder overbelast</a:t>
            </a:r>
          </a:p>
          <a:p>
            <a:pPr algn="l"/>
            <a:r>
              <a:rPr lang="nl-NL" dirty="0"/>
              <a:t>Kleine woning</a:t>
            </a:r>
          </a:p>
          <a:p>
            <a:pPr algn="l"/>
            <a:r>
              <a:rPr lang="nl-NL" dirty="0"/>
              <a:t>Geld zorgen</a:t>
            </a:r>
          </a:p>
          <a:p>
            <a:pPr algn="l"/>
            <a:r>
              <a:rPr lang="nl-NL" dirty="0"/>
              <a:t>Schoolprobleem</a:t>
            </a:r>
          </a:p>
          <a:p>
            <a:r>
              <a:rPr lang="nl-NL" dirty="0"/>
              <a:t>Pestverleden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1676B02-D7A3-6AD7-E042-498328C4136E}"/>
              </a:ext>
            </a:extLst>
          </p:cNvPr>
          <p:cNvSpPr txBox="1"/>
          <p:nvPr/>
        </p:nvSpPr>
        <p:spPr>
          <a:xfrm>
            <a:off x="7684220" y="5147144"/>
            <a:ext cx="232669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Op elkaars lip</a:t>
            </a:r>
          </a:p>
          <a:p>
            <a:pPr algn="l"/>
            <a:r>
              <a:rPr lang="nl-NL" dirty="0"/>
              <a:t>Steun en opvoedfiguur</a:t>
            </a:r>
          </a:p>
          <a:p>
            <a:pPr algn="l"/>
            <a:r>
              <a:rPr lang="nl-NL" dirty="0"/>
              <a:t>Klein netwerk</a:t>
            </a:r>
          </a:p>
          <a:p>
            <a:r>
              <a:rPr lang="nl-NL" dirty="0"/>
              <a:t>Álleen moeten doen</a:t>
            </a:r>
          </a:p>
          <a:p>
            <a:pPr algn="l"/>
            <a:endParaRPr lang="nl-NL" dirty="0" err="1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C812E63-2A14-DA41-1487-D211FE8ED90D}"/>
              </a:ext>
            </a:extLst>
          </p:cNvPr>
          <p:cNvSpPr txBox="1"/>
          <p:nvPr/>
        </p:nvSpPr>
        <p:spPr>
          <a:xfrm>
            <a:off x="3206864" y="5176783"/>
            <a:ext cx="211585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Klachten zelf</a:t>
            </a:r>
          </a:p>
          <a:p>
            <a:pPr algn="l"/>
            <a:r>
              <a:rPr lang="nl-NL" dirty="0"/>
              <a:t>Klachten moeder</a:t>
            </a:r>
          </a:p>
          <a:p>
            <a:pPr algn="l"/>
            <a:r>
              <a:rPr lang="nl-NL" dirty="0"/>
              <a:t>Zorgen om </a:t>
            </a:r>
            <a:r>
              <a:rPr lang="nl-NL" dirty="0" err="1"/>
              <a:t>brussen</a:t>
            </a:r>
            <a:endParaRPr lang="nl-NL" dirty="0"/>
          </a:p>
          <a:p>
            <a:pPr algn="l"/>
            <a:endParaRPr lang="nl-NL" dirty="0"/>
          </a:p>
          <a:p>
            <a:pPr algn="l"/>
            <a:endParaRPr lang="nl-NL" dirty="0" err="1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379982D-B859-DDA4-B1EC-4105D3E8F663}"/>
              </a:ext>
            </a:extLst>
          </p:cNvPr>
          <p:cNvSpPr txBox="1"/>
          <p:nvPr/>
        </p:nvSpPr>
        <p:spPr>
          <a:xfrm>
            <a:off x="5403426" y="5147144"/>
            <a:ext cx="211585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Temperamentvol</a:t>
            </a:r>
          </a:p>
          <a:p>
            <a:pPr algn="l"/>
            <a:r>
              <a:rPr lang="nl-NL" dirty="0"/>
              <a:t>Schaamte</a:t>
            </a:r>
          </a:p>
          <a:p>
            <a:pPr algn="l"/>
            <a:r>
              <a:rPr lang="nl-NL" dirty="0"/>
              <a:t>Schuld</a:t>
            </a: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FF3F5E22-2713-DADE-F66A-3802BE4EF125}"/>
              </a:ext>
            </a:extLst>
          </p:cNvPr>
          <p:cNvCxnSpPr/>
          <p:nvPr/>
        </p:nvCxnSpPr>
        <p:spPr>
          <a:xfrm>
            <a:off x="1061758" y="3951619"/>
            <a:ext cx="90555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al 40">
            <a:extLst>
              <a:ext uri="{FF2B5EF4-FFF2-40B4-BE49-F238E27FC236}">
                <a16:creationId xmlns:a16="http://schemas.microsoft.com/office/drawing/2014/main" id="{784E0AD7-AF94-A3FB-F80C-8F349D06079C}"/>
              </a:ext>
            </a:extLst>
          </p:cNvPr>
          <p:cNvSpPr/>
          <p:nvPr/>
        </p:nvSpPr>
        <p:spPr>
          <a:xfrm>
            <a:off x="657773" y="5119711"/>
            <a:ext cx="2326692" cy="1690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1976846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820A10A-1176-EE92-28A6-5D7541FC7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600" b="1" i="0" u="none" strike="noStrike" kern="1200" dirty="0">
                <a:solidFill>
                  <a:srgbClr val="FFFFFF"/>
                </a:solidFill>
                <a:effectLst/>
                <a:latin typeface="IBM Plex Sans" panose="020B0503050203000203" pitchFamily="34" charset="0"/>
              </a:rPr>
              <a:t>Nodig</a:t>
            </a:r>
            <a:endParaRPr lang="nl-N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600" b="1" i="0" u="none" strike="noStrike" kern="1200" dirty="0">
                <a:solidFill>
                  <a:srgbClr val="FFFFFF"/>
                </a:solidFill>
                <a:effectLst/>
                <a:latin typeface="IBM Plex Sans" panose="020B0503050203000203" pitchFamily="34" charset="0"/>
              </a:rPr>
              <a:t>Informatie inwinnen bij huisarts, eerdere hulpverlening en het gezin</a:t>
            </a:r>
            <a:endParaRPr lang="nl-N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600" b="1" i="0" u="none" strike="noStrike" kern="1200" dirty="0">
                <a:solidFill>
                  <a:srgbClr val="FFFFFF"/>
                </a:solidFill>
                <a:effectLst/>
                <a:latin typeface="IBM Plex Sans" panose="020B0503050203000203" pitchFamily="34" charset="0"/>
              </a:rPr>
              <a:t>Cultuursensitief werken</a:t>
            </a:r>
            <a:endParaRPr lang="nl-N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600" b="1" i="0" u="none" strike="noStrike" kern="1200" dirty="0">
                <a:solidFill>
                  <a:srgbClr val="FFFFFF"/>
                </a:solidFill>
                <a:effectLst/>
                <a:latin typeface="IBM Plex Sans" panose="020B0503050203000203" pitchFamily="34" charset="0"/>
              </a:rPr>
              <a:t>Netwerk betrekken</a:t>
            </a:r>
            <a:endParaRPr lang="nl-N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600" b="1" i="0" u="none" strike="noStrike" kern="1200" dirty="0">
                <a:solidFill>
                  <a:srgbClr val="FFFFFF"/>
                </a:solidFill>
                <a:effectLst/>
                <a:latin typeface="IBM Plex Sans" panose="020B0503050203000203" pitchFamily="34" charset="0"/>
              </a:rPr>
              <a:t>Aandacht richten op positieve (veer)kracht en wat wel lukt</a:t>
            </a:r>
            <a:endParaRPr lang="nl-NL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600" b="1" i="0" u="none" strike="noStrike" kern="1200" dirty="0">
                <a:solidFill>
                  <a:srgbClr val="FFFFFF"/>
                </a:solidFill>
                <a:effectLst/>
                <a:latin typeface="IBM Plex Sans" panose="020B0503050203000203" pitchFamily="34" charset="0"/>
              </a:rPr>
              <a:t>Samen (blijven) nadenken</a:t>
            </a:r>
            <a:endParaRPr lang="nl-NL" sz="16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3A9463-2B5B-428F-4D54-F6389EE6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329" y="4047620"/>
            <a:ext cx="1594596" cy="179202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4EDBF13-3F66-DE92-1B40-0709D5E7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00" y="658368"/>
            <a:ext cx="8622402" cy="470898"/>
          </a:xfrm>
        </p:spPr>
        <p:txBody>
          <a:bodyPr>
            <a:normAutofit fontScale="90000"/>
          </a:bodyPr>
          <a:lstStyle/>
          <a:p>
            <a:r>
              <a:rPr lang="nl-NL" sz="3400" dirty="0"/>
              <a:t>3. Samen doen we het anders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3C16258F-C47C-166B-7F25-D5F09E220A3A}"/>
              </a:ext>
            </a:extLst>
          </p:cNvPr>
          <p:cNvGraphicFramePr>
            <a:graphicFrameLocks noGrp="1"/>
          </p:cNvGraphicFramePr>
          <p:nvPr/>
        </p:nvGraphicFramePr>
        <p:xfrm>
          <a:off x="824229" y="1563960"/>
          <a:ext cx="9554100" cy="4590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801">
                  <a:extLst>
                    <a:ext uri="{9D8B030D-6E8A-4147-A177-3AD203B41FA5}">
                      <a16:colId xmlns:a16="http://schemas.microsoft.com/office/drawing/2014/main" val="873102813"/>
                    </a:ext>
                  </a:extLst>
                </a:gridCol>
                <a:gridCol w="8475299">
                  <a:extLst>
                    <a:ext uri="{9D8B030D-6E8A-4147-A177-3AD203B41FA5}">
                      <a16:colId xmlns:a16="http://schemas.microsoft.com/office/drawing/2014/main" val="984030378"/>
                    </a:ext>
                  </a:extLst>
                </a:gridCol>
              </a:tblGrid>
              <a:tr h="1741302">
                <a:tc>
                  <a:txBody>
                    <a:bodyPr/>
                    <a:lstStyle/>
                    <a:p>
                      <a:r>
                        <a:rPr lang="nl-NL" dirty="0"/>
                        <a:t>Samen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Informatie inwinnen bij huisarts, eerdere hulpverlening en het gezin</a:t>
                      </a:r>
                    </a:p>
                    <a:p>
                      <a:r>
                        <a:rPr lang="nl-NL" dirty="0"/>
                        <a:t>Cultuursensitief werken</a:t>
                      </a:r>
                    </a:p>
                    <a:p>
                      <a:r>
                        <a:rPr lang="nl-NL" dirty="0"/>
                        <a:t>Netwerk betrekken</a:t>
                      </a:r>
                    </a:p>
                    <a:p>
                      <a:r>
                        <a:rPr lang="nl-NL" dirty="0"/>
                        <a:t>Aandacht richten op positieve (veer)kracht en wat wel lukt</a:t>
                      </a:r>
                    </a:p>
                    <a:p>
                      <a:r>
                        <a:rPr lang="nl-NL" dirty="0"/>
                        <a:t>Samen (blijven) nadenken over wat wél en niet kan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13418"/>
                  </a:ext>
                </a:extLst>
              </a:tr>
              <a:tr h="2849045">
                <a:tc>
                  <a:txBody>
                    <a:bodyPr/>
                    <a:lstStyle/>
                    <a:p>
                      <a:r>
                        <a:rPr lang="nl-NL" sz="1600" dirty="0"/>
                        <a:t>Richting verandert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256079"/>
                  </a:ext>
                </a:extLst>
              </a:tr>
            </a:tbl>
          </a:graphicData>
        </a:graphic>
      </p:graphicFrame>
      <p:pic>
        <p:nvPicPr>
          <p:cNvPr id="19" name="Graphic 18" descr="Geen teken met effen opvulling">
            <a:extLst>
              <a:ext uri="{FF2B5EF4-FFF2-40B4-BE49-F238E27FC236}">
                <a16:creationId xmlns:a16="http://schemas.microsoft.com/office/drawing/2014/main" id="{A28D5972-3BC2-B955-FA06-A33BDB804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45948" y="5158347"/>
            <a:ext cx="914400" cy="914400"/>
          </a:xfrm>
          <a:prstGeom prst="rect">
            <a:avLst/>
          </a:prstGeom>
        </p:spPr>
      </p:pic>
      <p:pic>
        <p:nvPicPr>
          <p:cNvPr id="21" name="Graphic 20" descr="Verkeerslicht met effen opvulling">
            <a:extLst>
              <a:ext uri="{FF2B5EF4-FFF2-40B4-BE49-F238E27FC236}">
                <a16:creationId xmlns:a16="http://schemas.microsoft.com/office/drawing/2014/main" id="{418FA610-9288-15B1-C6FA-2E75E2B02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99913" y="5146668"/>
            <a:ext cx="914400" cy="914400"/>
          </a:xfrm>
          <a:prstGeom prst="rect">
            <a:avLst/>
          </a:prstGeom>
        </p:spPr>
      </p:pic>
      <p:pic>
        <p:nvPicPr>
          <p:cNvPr id="23" name="Graphic 22" descr="Proost met effen opvulling">
            <a:extLst>
              <a:ext uri="{FF2B5EF4-FFF2-40B4-BE49-F238E27FC236}">
                <a16:creationId xmlns:a16="http://schemas.microsoft.com/office/drawing/2014/main" id="{2EF7B244-AE42-A662-C8EE-8AC3526F6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70716" y="5146668"/>
            <a:ext cx="914400" cy="914400"/>
          </a:xfrm>
          <a:prstGeom prst="rect">
            <a:avLst/>
          </a:prstGeom>
        </p:spPr>
      </p:pic>
      <p:pic>
        <p:nvPicPr>
          <p:cNvPr id="25" name="Graphic 24" descr="Draaiplateau silhouet">
            <a:extLst>
              <a:ext uri="{FF2B5EF4-FFF2-40B4-BE49-F238E27FC236}">
                <a16:creationId xmlns:a16="http://schemas.microsoft.com/office/drawing/2014/main" id="{879AE293-EECC-819D-9280-F082687720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646565" y="3345361"/>
            <a:ext cx="914400" cy="914400"/>
          </a:xfrm>
          <a:prstGeom prst="rect">
            <a:avLst/>
          </a:prstGeom>
        </p:spPr>
      </p:pic>
      <p:pic>
        <p:nvPicPr>
          <p:cNvPr id="27" name="Graphic 26" descr="Pijl omlaag silhouet">
            <a:extLst>
              <a:ext uri="{FF2B5EF4-FFF2-40B4-BE49-F238E27FC236}">
                <a16:creationId xmlns:a16="http://schemas.microsoft.com/office/drawing/2014/main" id="{A3B8FD08-BA0A-F176-8EB1-D984B1A33E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646565" y="4208026"/>
            <a:ext cx="914400" cy="914400"/>
          </a:xfrm>
          <a:prstGeom prst="rect">
            <a:avLst/>
          </a:prstGeom>
        </p:spPr>
      </p:pic>
      <p:pic>
        <p:nvPicPr>
          <p:cNvPr id="29" name="Graphic 28" descr="Aspiratie silhouet">
            <a:extLst>
              <a:ext uri="{FF2B5EF4-FFF2-40B4-BE49-F238E27FC236}">
                <a16:creationId xmlns:a16="http://schemas.microsoft.com/office/drawing/2014/main" id="{FBBD4678-AEF4-FC74-D304-AD4D6CF89F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475989" y="3345361"/>
            <a:ext cx="914400" cy="91440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C004EF62-BDE6-BB6C-C0AE-D1D364A2B4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29225" y="4311444"/>
            <a:ext cx="914479" cy="914479"/>
          </a:xfrm>
          <a:prstGeom prst="rect">
            <a:avLst/>
          </a:prstGeom>
        </p:spPr>
      </p:pic>
      <p:pic>
        <p:nvPicPr>
          <p:cNvPr id="32" name="Graphic 31" descr="Verdwaald silhouet">
            <a:extLst>
              <a:ext uri="{FF2B5EF4-FFF2-40B4-BE49-F238E27FC236}">
                <a16:creationId xmlns:a16="http://schemas.microsoft.com/office/drawing/2014/main" id="{4C5FB650-A4D3-4F3E-9017-DF368EF554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099913" y="3389654"/>
            <a:ext cx="914400" cy="914400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755BD68A-D4CE-7065-96F1-3372A03BF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83027" y="4240226"/>
            <a:ext cx="914479" cy="914479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4C0CACD7-658D-D271-AF31-55946EAA5DE0}"/>
              </a:ext>
            </a:extLst>
          </p:cNvPr>
          <p:cNvSpPr txBox="1"/>
          <p:nvPr/>
        </p:nvSpPr>
        <p:spPr>
          <a:xfrm>
            <a:off x="3716323" y="3429000"/>
            <a:ext cx="123046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/>
              <a:t>Steeds hetzelfde liedje ‘als jij dan ik’</a:t>
            </a:r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r>
              <a:rPr lang="nl-NL" sz="1400" dirty="0"/>
              <a:t>Samen beslissen en koers houden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CCD00F15-655B-A92C-8DA3-108FF4AD8DF3}"/>
              </a:ext>
            </a:extLst>
          </p:cNvPr>
          <p:cNvSpPr txBox="1"/>
          <p:nvPr/>
        </p:nvSpPr>
        <p:spPr>
          <a:xfrm>
            <a:off x="6149809" y="3429000"/>
            <a:ext cx="123046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Zoeken naar een oplossing waarvan probleem nog niet helder is</a:t>
            </a:r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r>
              <a:rPr lang="nl-NL" sz="1400" dirty="0"/>
              <a:t>Samen beslissen wat wél kan/moet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E24188E4-D625-AAE4-FD58-448317DE8626}"/>
              </a:ext>
            </a:extLst>
          </p:cNvPr>
          <p:cNvSpPr txBox="1"/>
          <p:nvPr/>
        </p:nvSpPr>
        <p:spPr>
          <a:xfrm>
            <a:off x="8575504" y="3389654"/>
            <a:ext cx="123046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/>
              <a:t>Meer is niet altijd beter en haalbaar</a:t>
            </a:r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endParaRPr lang="nl-NL" sz="1400" dirty="0"/>
          </a:p>
          <a:p>
            <a:pPr algn="l"/>
            <a:r>
              <a:rPr lang="nl-NL" sz="1400" dirty="0"/>
              <a:t>Samen beslissen wat niét kan/ moet</a:t>
            </a:r>
          </a:p>
        </p:txBody>
      </p:sp>
    </p:spTree>
    <p:extLst>
      <p:ext uri="{BB962C8B-B14F-4D97-AF65-F5344CB8AC3E}">
        <p14:creationId xmlns:p14="http://schemas.microsoft.com/office/powerpoint/2010/main" val="385553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al 11">
            <a:extLst>
              <a:ext uri="{FF2B5EF4-FFF2-40B4-BE49-F238E27FC236}">
                <a16:creationId xmlns:a16="http://schemas.microsoft.com/office/drawing/2014/main" id="{B416542B-F9C7-CB83-7287-51102C98A036}"/>
              </a:ext>
            </a:extLst>
          </p:cNvPr>
          <p:cNvSpPr/>
          <p:nvPr/>
        </p:nvSpPr>
        <p:spPr>
          <a:xfrm>
            <a:off x="1376645" y="3047074"/>
            <a:ext cx="751561" cy="713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pic>
        <p:nvPicPr>
          <p:cNvPr id="6" name="Tijdelijke aanduiding voor inhoud 5" descr="Hiërarchie silhouet">
            <a:extLst>
              <a:ext uri="{FF2B5EF4-FFF2-40B4-BE49-F238E27FC236}">
                <a16:creationId xmlns:a16="http://schemas.microsoft.com/office/drawing/2014/main" id="{7200B41C-99EF-A31E-411F-338E6507E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6321" y="1359753"/>
            <a:ext cx="2591866" cy="2591866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3A9463-2B5B-428F-4D54-F6389EE6F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329" y="4047620"/>
            <a:ext cx="1594596" cy="179202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4EDBF13-3F66-DE92-1B40-0709D5E7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Casus – prioriteren en hulp bieden</a:t>
            </a:r>
          </a:p>
        </p:txBody>
      </p:sp>
      <p:pic>
        <p:nvPicPr>
          <p:cNvPr id="14" name="Graphic 13" descr="Bliksemschicht silhouet">
            <a:extLst>
              <a:ext uri="{FF2B5EF4-FFF2-40B4-BE49-F238E27FC236}">
                <a16:creationId xmlns:a16="http://schemas.microsoft.com/office/drawing/2014/main" id="{7CE83CF9-2289-B003-63BB-930FFF175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40523" y="1981689"/>
            <a:ext cx="1061731" cy="1061731"/>
          </a:xfrm>
          <a:prstGeom prst="rect">
            <a:avLst/>
          </a:prstGeom>
        </p:spPr>
      </p:pic>
      <p:pic>
        <p:nvPicPr>
          <p:cNvPr id="20" name="Graphic 19" descr="Autogordel silhouet">
            <a:extLst>
              <a:ext uri="{FF2B5EF4-FFF2-40B4-BE49-F238E27FC236}">
                <a16:creationId xmlns:a16="http://schemas.microsoft.com/office/drawing/2014/main" id="{4E8169EC-2F76-D91D-0E07-063505382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75155" y="2720491"/>
            <a:ext cx="914400" cy="914400"/>
          </a:xfrm>
          <a:prstGeom prst="rect">
            <a:avLst/>
          </a:prstGeom>
        </p:spPr>
      </p:pic>
      <p:pic>
        <p:nvPicPr>
          <p:cNvPr id="22" name="Graphic 21" descr="Mitella silhouet">
            <a:extLst>
              <a:ext uri="{FF2B5EF4-FFF2-40B4-BE49-F238E27FC236}">
                <a16:creationId xmlns:a16="http://schemas.microsoft.com/office/drawing/2014/main" id="{7D6200CC-9F85-C4D6-B989-E564AEC33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156" y="1548624"/>
            <a:ext cx="914400" cy="914400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0BE4A2B7-873B-5AA5-1817-BE4218EEE289}"/>
              </a:ext>
            </a:extLst>
          </p:cNvPr>
          <p:cNvSpPr txBox="1"/>
          <p:nvPr/>
        </p:nvSpPr>
        <p:spPr>
          <a:xfrm>
            <a:off x="5699497" y="1895458"/>
            <a:ext cx="29405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Geen enkelvoudig probleem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62F1EF4-BD21-14B1-BB8B-F8DC45677CA9}"/>
              </a:ext>
            </a:extLst>
          </p:cNvPr>
          <p:cNvSpPr txBox="1"/>
          <p:nvPr/>
        </p:nvSpPr>
        <p:spPr>
          <a:xfrm>
            <a:off x="5702094" y="2979816"/>
            <a:ext cx="29405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Zorgen om de veiligheid</a:t>
            </a:r>
          </a:p>
        </p:txBody>
      </p:sp>
      <p:pic>
        <p:nvPicPr>
          <p:cNvPr id="3" name="Graphic 2" descr="Open hand met planten silhouet">
            <a:extLst>
              <a:ext uri="{FF2B5EF4-FFF2-40B4-BE49-F238E27FC236}">
                <a16:creationId xmlns:a16="http://schemas.microsoft.com/office/drawing/2014/main" id="{8B737739-3E12-02EA-8447-8984F9419E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21929" y="3958127"/>
            <a:ext cx="1188625" cy="11886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93DE23-71AF-1CFC-B987-3C0858415F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5525" y="4136547"/>
            <a:ext cx="914479" cy="91447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EEACDCED-7F61-89B7-4130-B94F9CEFBF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40306" y="4165186"/>
            <a:ext cx="914479" cy="914479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8DD873C-C369-0472-8583-A42149329D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40947" y="4184692"/>
            <a:ext cx="914479" cy="914479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A1156F7B-1B7E-FC74-C3A9-B61FC7CD2D74}"/>
              </a:ext>
            </a:extLst>
          </p:cNvPr>
          <p:cNvSpPr txBox="1"/>
          <p:nvPr/>
        </p:nvSpPr>
        <p:spPr>
          <a:xfrm>
            <a:off x="902599" y="5101990"/>
            <a:ext cx="200165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Trauma in VG</a:t>
            </a:r>
          </a:p>
          <a:p>
            <a:r>
              <a:rPr lang="nl-NL" dirty="0"/>
              <a:t>Moeder overbelast</a:t>
            </a:r>
          </a:p>
          <a:p>
            <a:pPr algn="l"/>
            <a:r>
              <a:rPr lang="nl-NL" dirty="0"/>
              <a:t>Kleine woning</a:t>
            </a:r>
          </a:p>
          <a:p>
            <a:pPr algn="l"/>
            <a:r>
              <a:rPr lang="nl-NL" dirty="0"/>
              <a:t>Geld zorgen</a:t>
            </a:r>
          </a:p>
          <a:p>
            <a:pPr algn="l"/>
            <a:r>
              <a:rPr lang="nl-NL" dirty="0"/>
              <a:t>Schoolprobleem</a:t>
            </a:r>
          </a:p>
          <a:p>
            <a:r>
              <a:rPr lang="nl-NL" dirty="0"/>
              <a:t>Pestverleden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16F7F4B-2735-59BA-B28A-A1E724AAC670}"/>
              </a:ext>
            </a:extLst>
          </p:cNvPr>
          <p:cNvSpPr txBox="1"/>
          <p:nvPr/>
        </p:nvSpPr>
        <p:spPr>
          <a:xfrm>
            <a:off x="7518766" y="5133920"/>
            <a:ext cx="232669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Op elkaars lip</a:t>
            </a:r>
          </a:p>
          <a:p>
            <a:pPr algn="l"/>
            <a:r>
              <a:rPr lang="nl-NL" dirty="0"/>
              <a:t>Steun en opvoedfiguur</a:t>
            </a:r>
          </a:p>
          <a:p>
            <a:pPr algn="l"/>
            <a:r>
              <a:rPr lang="nl-NL" dirty="0"/>
              <a:t>Klein netwerk</a:t>
            </a:r>
          </a:p>
          <a:p>
            <a:r>
              <a:rPr lang="nl-NL" dirty="0"/>
              <a:t>Álleen moeten doen</a:t>
            </a:r>
          </a:p>
          <a:p>
            <a:pPr algn="l"/>
            <a:endParaRPr lang="nl-NL" dirty="0" err="1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46B93C4-47AB-4AE3-5633-4401D1E6A4EE}"/>
              </a:ext>
            </a:extLst>
          </p:cNvPr>
          <p:cNvSpPr txBox="1"/>
          <p:nvPr/>
        </p:nvSpPr>
        <p:spPr>
          <a:xfrm>
            <a:off x="3069199" y="5155351"/>
            <a:ext cx="211585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Klachten zelf</a:t>
            </a:r>
          </a:p>
          <a:p>
            <a:pPr algn="l"/>
            <a:r>
              <a:rPr lang="nl-NL" dirty="0"/>
              <a:t>Klachten moeder</a:t>
            </a:r>
          </a:p>
          <a:p>
            <a:pPr algn="l"/>
            <a:r>
              <a:rPr lang="nl-NL" dirty="0"/>
              <a:t>Zorgen om </a:t>
            </a:r>
            <a:r>
              <a:rPr lang="nl-NL" dirty="0" err="1"/>
              <a:t>brussen</a:t>
            </a:r>
            <a:endParaRPr lang="nl-NL" dirty="0"/>
          </a:p>
          <a:p>
            <a:pPr algn="l"/>
            <a:endParaRPr lang="nl-NL" dirty="0"/>
          </a:p>
          <a:p>
            <a:pPr algn="l"/>
            <a:endParaRPr lang="nl-NL" dirty="0" err="1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65610ED-0B40-4411-9443-1D95BAC64A3C}"/>
              </a:ext>
            </a:extLst>
          </p:cNvPr>
          <p:cNvSpPr txBox="1"/>
          <p:nvPr/>
        </p:nvSpPr>
        <p:spPr>
          <a:xfrm>
            <a:off x="5251026" y="5134035"/>
            <a:ext cx="211585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Temperamentvol</a:t>
            </a:r>
          </a:p>
          <a:p>
            <a:pPr algn="l"/>
            <a:r>
              <a:rPr lang="nl-NL" dirty="0"/>
              <a:t>Schaamte</a:t>
            </a:r>
          </a:p>
          <a:p>
            <a:pPr algn="l"/>
            <a:r>
              <a:rPr lang="nl-NL" dirty="0"/>
              <a:t>Schuld</a:t>
            </a: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28B07CE6-008B-03FD-668C-0DAABBCDB9A1}"/>
              </a:ext>
            </a:extLst>
          </p:cNvPr>
          <p:cNvCxnSpPr/>
          <p:nvPr/>
        </p:nvCxnSpPr>
        <p:spPr>
          <a:xfrm>
            <a:off x="902599" y="3930187"/>
            <a:ext cx="90555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al 32">
            <a:extLst>
              <a:ext uri="{FF2B5EF4-FFF2-40B4-BE49-F238E27FC236}">
                <a16:creationId xmlns:a16="http://schemas.microsoft.com/office/drawing/2014/main" id="{9C774193-23B9-2FAA-E190-04AF99A607ED}"/>
              </a:ext>
            </a:extLst>
          </p:cNvPr>
          <p:cNvSpPr/>
          <p:nvPr/>
        </p:nvSpPr>
        <p:spPr>
          <a:xfrm>
            <a:off x="2854403" y="4896146"/>
            <a:ext cx="2326692" cy="1311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134841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ABE44-7EE8-4C8B-88FD-556F2306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Aandacht voor eigen problematiek ouders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71D26-2E3B-419B-A248-8859E4E45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Inhoud: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Voorstellen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Ketenbreed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leren; bevinding 5, te weinig hulp voor eigen problematiek ouders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Goed voorbeeld: Academische Werkplaats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GEZIeN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Goed voorbeeld: KINGS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Vragen en discussie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1757733-1ABC-4EBC-BDE2-9DE67718C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B641B7-FB49-9C61-7146-259F1FE1B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394" y="3708772"/>
            <a:ext cx="4145892" cy="278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64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3224646-BB65-46D6-97DC-116C80FD0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88D39C31-08CB-74A3-3A56-65312B4DDD19}"/>
              </a:ext>
            </a:extLst>
          </p:cNvPr>
          <p:cNvSpPr txBox="1">
            <a:spLocks/>
          </p:cNvSpPr>
          <p:nvPr/>
        </p:nvSpPr>
        <p:spPr>
          <a:xfrm rot="20156510">
            <a:off x="-457296" y="7101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solidFill>
                <a:srgbClr val="1EBC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nl-NL" sz="6000" b="1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OED VOORBEELD 2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C0490D8-F9F9-400D-C08C-42FE6687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3F7-38FC-4AE6-A6BB-415512E4C6A5}" type="slidenum">
              <a:rPr lang="nl-NL" smtClean="0"/>
              <a:t>20</a:t>
            </a:fld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F4A6A3C-09A0-61A0-CFCC-04C13C240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264838" y="1173191"/>
            <a:ext cx="7242799" cy="56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ABE44-7EE8-4C8B-88FD-556F2306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19"/>
            <a:ext cx="10721196" cy="1325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</a:t>
            </a:r>
            <a:endParaRPr lang="nl-NL" sz="3000" dirty="0">
              <a:solidFill>
                <a:srgbClr val="1EBC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71D26-2E3B-419B-A248-8859E4E4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119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KINGS = Kind In Gezond Systeem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Doelgroep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Gezinnen met: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*	Interpersoonlijk trauma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*	Van generatie op generatie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*	Mishandeling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*	Misbruik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*	Verwaarlozing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*	Emotie regulatie problemen staan op de voorgrond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1757733-1ABC-4EBC-BDE2-9DE67718C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8DC72CE-0260-9602-AD69-F732891F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984" y="-206151"/>
            <a:ext cx="2143125" cy="21431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FBDB30C-1FF3-5A17-7CC7-BA664AA39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6873" y="2508250"/>
            <a:ext cx="2095500" cy="11811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CB1C925-5B2E-89CC-0470-D9110603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949" y="2508250"/>
            <a:ext cx="2990850" cy="1238250"/>
          </a:xfrm>
          <a:prstGeom prst="rect">
            <a:avLst/>
          </a:prstGeom>
        </p:spPr>
      </p:pic>
      <p:sp>
        <p:nvSpPr>
          <p:cNvPr id="16" name="Pijl: omlaag 15">
            <a:extLst>
              <a:ext uri="{FF2B5EF4-FFF2-40B4-BE49-F238E27FC236}">
                <a16:creationId xmlns:a16="http://schemas.microsoft.com/office/drawing/2014/main" id="{31AD9DFC-4477-2A00-9418-4FAAFE84639B}"/>
              </a:ext>
            </a:extLst>
          </p:cNvPr>
          <p:cNvSpPr/>
          <p:nvPr/>
        </p:nvSpPr>
        <p:spPr>
          <a:xfrm>
            <a:off x="6665343" y="1483743"/>
            <a:ext cx="770627" cy="794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A31F077-D715-78C6-42D0-91A05A25A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247" y="2516220"/>
            <a:ext cx="1721105" cy="117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7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ABE44-7EE8-4C8B-88FD-556F2306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196" cy="1325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</a:t>
            </a:r>
            <a:endParaRPr lang="nl-NL" sz="3000" dirty="0">
              <a:solidFill>
                <a:srgbClr val="1EBC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71D26-2E3B-419B-A248-8859E4E4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11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Perspectief en veiligheid bieden.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Werken aan de hechtingsrelatie.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Trauma’s behandelen.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Dit alles met als doel dat het KIND weer in ontwikkeling komt!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https://www.youtube.com/watch?v=cEg0UJRB4VI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Droom: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Geen uithuisplaatsing zonder KINGS, er is geen ouder die niet het beste wil voor zijn kind!!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1757733-1ABC-4EBC-BDE2-9DE67718C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148C198-F414-E796-899E-C10A49C33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110" y="4345527"/>
            <a:ext cx="1106607" cy="8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6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4359DBD-B5F1-4738-BA36-FECE99C26C3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000" dirty="0">
              <a:solidFill>
                <a:srgbClr val="1EBC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DISCUSSIE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B5F2649E-D81F-4285-8AA4-1A211E575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C0CE074-CBDE-B71C-8F4B-B36A552FF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313" y="1657104"/>
            <a:ext cx="6211019" cy="41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7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B42F0-67BE-5C40-1D6A-9F9E5384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CD484B-0804-2677-28B8-AB9482B46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859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3CA5BBD2-F968-7535-8D83-81506C6F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33E875-986B-B15C-AFDE-96678629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CF5034-D900-9E5D-8F2E-F33713438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18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ABE44-7EE8-4C8B-88FD-556F2306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aandacht besteden jullie aan ouderproblematiek tijdens de intakefase en verderop?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71D26-2E3B-419B-A248-8859E4E45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 ga naar menti.com  // Code 69283678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 Wat doen jullie met eventuele problemen van ouders?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Indien (bijna) niks: waarom niet?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1757733-1ABC-4EBC-BDE2-9DE67718C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pic>
        <p:nvPicPr>
          <p:cNvPr id="1026" name="Picture 2" descr="genogram | Psychologenpraktijk Gerie Hermans">
            <a:extLst>
              <a:ext uri="{FF2B5EF4-FFF2-40B4-BE49-F238E27FC236}">
                <a16:creationId xmlns:a16="http://schemas.microsoft.com/office/drawing/2014/main" id="{776DFBBB-263D-1250-B365-740AC99A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92" y="3429000"/>
            <a:ext cx="5471839" cy="270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7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ABE44-7EE8-4C8B-88FD-556F2306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196" cy="1325563"/>
          </a:xfrm>
        </p:spPr>
        <p:txBody>
          <a:bodyPr>
            <a:normAutofit/>
          </a:bodyPr>
          <a:lstStyle/>
          <a:p>
            <a:r>
              <a:rPr lang="nl-NL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helft van de casuïstiek speelt eigen problematiek ouders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71D26-2E3B-419B-A248-8859E4E45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Binnen V-GGZ heeft 70% van de cliënten kinderen, 60% daarvan ontwikkelt voor 25</a:t>
            </a:r>
            <a:r>
              <a:rPr lang="nl-N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levensjaar psychiatrische problematiek.</a:t>
            </a:r>
          </a:p>
          <a:p>
            <a:pPr marL="0" indent="0">
              <a:buNone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Ketenbreed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leren: de helft van de ouders kampt met eigen problematiek!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Psychische problemen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Relationele problemen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Problemen in het functioneren op werk/ school en in vrije tijd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Veel ingrijpende ervaringen meegemaakt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1757733-1ABC-4EBC-BDE2-9DE67718C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5A40AF2-A6E6-80C1-1781-F46D40DB7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760" y="4108715"/>
            <a:ext cx="3848999" cy="27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2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ABE44-7EE8-4C8B-88FD-556F2306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196" cy="1325563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</a:t>
            </a:r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krijgen</a:t>
            </a:r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het zo </a:t>
            </a:r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moeilijk</a:t>
            </a:r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tafel</a:t>
            </a:r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3000" dirty="0">
              <a:solidFill>
                <a:srgbClr val="1EBC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71D26-2E3B-419B-A248-8859E4E45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Eigen problematiek soms lastig te herkennen en erkennen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Angst om als incompetente ouder gezien te worden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Meemaken negatieve gebeurtenissen &gt; negatief effect motivatie en aangaan alliantie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Angst voor uithuisplaatsing of drang/dwang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1757733-1ABC-4EBC-BDE2-9DE67718C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DD81F5-CC64-CE1B-0113-EB714B0D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374" y="4001293"/>
            <a:ext cx="3447599" cy="25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8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ABE44-7EE8-4C8B-88FD-556F2306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196" cy="1325563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Verbanden</a:t>
            </a:r>
            <a:endParaRPr lang="nl-NL" sz="3000" dirty="0">
              <a:solidFill>
                <a:srgbClr val="1EBC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71D26-2E3B-419B-A248-8859E4E4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11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Problemen bij ouders leiden tot problemen bij kinderen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Psychische problematiek ouders &gt; risicofactor kindermishandeling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Samenhang ACES ouders &gt; opvoedingsgedrag &gt; ontwikkeling kind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Moeite met regulatie emoties ouder &gt; moeite ondersteunen kind aanleren regulatie emoties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Scheiding of problemen in bestaanszekerheid bemoeilijken de opvoedingssituatie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1757733-1ABC-4EBC-BDE2-9DE67718C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7A041B6-8DEB-3980-AC54-D9D1F0024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487" y="4559300"/>
            <a:ext cx="376057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2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ABE44-7EE8-4C8B-88FD-556F2306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196" cy="1325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</a:t>
            </a:r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wat is </a:t>
            </a:r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3000" dirty="0">
              <a:solidFill>
                <a:srgbClr val="1EBC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71D26-2E3B-419B-A248-8859E4E4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11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Menti.com: open vraag naar goede voorbeelden….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	(code 69283678)</a:t>
            </a: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Maak je rol expliciet en waarom je naar dingen vraagt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Geef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psycho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-educatie over de risico’s als problemen niet aangepakt worden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Geloof in de plasticiteit van het brein: emotieregulatie bij ouders en kind kan ontwikkelen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Leg niet voortdurend de nadruk 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op bescherming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1757733-1ABC-4EBC-BDE2-9DE67718C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4C6F680-D185-CB47-314C-A7B4929D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026" y="681037"/>
            <a:ext cx="2946370" cy="29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5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ABE44-7EE8-4C8B-88FD-556F2306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196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Aanbevelingen</a:t>
            </a:r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rapport ‘</a:t>
            </a:r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Ketenbreed</a:t>
            </a:r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leren</a:t>
            </a:r>
            <a: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br>
              <a:rPr lang="en-US" sz="3000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OUDERS ER VOOR HUN KINDEREN ZIJN!</a:t>
            </a:r>
            <a:endParaRPr lang="nl-NL" sz="3000" b="1" dirty="0">
              <a:solidFill>
                <a:srgbClr val="1EBC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71D26-2E3B-419B-A248-8859E4E4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023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Doorbreek de negatieve cirkel: 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opvoeding onder druk door eigen problematiek ouders					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beoordeling op en van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opvoederschap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stapelen opvoedmodules, eventueel bemoeienis van veiligheidsdomein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duurzaam effect jeugdhulp blijft uit!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Voor professionals….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Voor zorgaanbieders en branches….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Voor de gemeente……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Voor opleiders………….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1757733-1ABC-4EBC-BDE2-9DE67718C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6575C7C-BD78-CC49-5C69-850F94A43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17328"/>
            <a:ext cx="5134905" cy="2875547"/>
          </a:xfrm>
          <a:prstGeom prst="rect">
            <a:avLst/>
          </a:prstGeom>
        </p:spPr>
      </p:pic>
      <p:sp>
        <p:nvSpPr>
          <p:cNvPr id="8" name="Pijl: gekromd links 7">
            <a:extLst>
              <a:ext uri="{FF2B5EF4-FFF2-40B4-BE49-F238E27FC236}">
                <a16:creationId xmlns:a16="http://schemas.microsoft.com/office/drawing/2014/main" id="{C4AD2EFD-2C9B-25C1-2187-19FD0B7D13D8}"/>
              </a:ext>
            </a:extLst>
          </p:cNvPr>
          <p:cNvSpPr/>
          <p:nvPr/>
        </p:nvSpPr>
        <p:spPr>
          <a:xfrm>
            <a:off x="7362972" y="2360708"/>
            <a:ext cx="365760" cy="3169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Pijl: gekromd links 10">
            <a:extLst>
              <a:ext uri="{FF2B5EF4-FFF2-40B4-BE49-F238E27FC236}">
                <a16:creationId xmlns:a16="http://schemas.microsoft.com/office/drawing/2014/main" id="{857B3C01-1510-12B2-94C2-290EC6984558}"/>
              </a:ext>
            </a:extLst>
          </p:cNvPr>
          <p:cNvSpPr/>
          <p:nvPr/>
        </p:nvSpPr>
        <p:spPr>
          <a:xfrm>
            <a:off x="9034272" y="2687805"/>
            <a:ext cx="365760" cy="316992"/>
          </a:xfrm>
          <a:prstGeom prst="curvedLeftArrow">
            <a:avLst>
              <a:gd name="adj1" fmla="val 25000"/>
              <a:gd name="adj2" fmla="val 4614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Pijl: gekromd links 11">
            <a:extLst>
              <a:ext uri="{FF2B5EF4-FFF2-40B4-BE49-F238E27FC236}">
                <a16:creationId xmlns:a16="http://schemas.microsoft.com/office/drawing/2014/main" id="{C2C1B1ED-F4D5-26D4-0D4A-EDEFCBBBE174}"/>
              </a:ext>
            </a:extLst>
          </p:cNvPr>
          <p:cNvSpPr/>
          <p:nvPr/>
        </p:nvSpPr>
        <p:spPr>
          <a:xfrm>
            <a:off x="9217152" y="2889589"/>
            <a:ext cx="365760" cy="2988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Pijl: gekromd rechts 15">
            <a:extLst>
              <a:ext uri="{FF2B5EF4-FFF2-40B4-BE49-F238E27FC236}">
                <a16:creationId xmlns:a16="http://schemas.microsoft.com/office/drawing/2014/main" id="{3EE42527-E083-C059-897D-E4A384800061}"/>
              </a:ext>
            </a:extLst>
          </p:cNvPr>
          <p:cNvSpPr/>
          <p:nvPr/>
        </p:nvSpPr>
        <p:spPr>
          <a:xfrm>
            <a:off x="353568" y="2360708"/>
            <a:ext cx="484632" cy="827706"/>
          </a:xfrm>
          <a:custGeom>
            <a:avLst/>
            <a:gdLst>
              <a:gd name="connsiteX0" fmla="*/ 0 w 365760"/>
              <a:gd name="connsiteY0" fmla="*/ 350844 h 838848"/>
              <a:gd name="connsiteX1" fmla="*/ 274320 w 365760"/>
              <a:gd name="connsiteY1" fmla="*/ 690547 h 838848"/>
              <a:gd name="connsiteX2" fmla="*/ 274320 w 365760"/>
              <a:gd name="connsiteY2" fmla="*/ 644827 h 838848"/>
              <a:gd name="connsiteX3" fmla="*/ 365760 w 365760"/>
              <a:gd name="connsiteY3" fmla="*/ 747408 h 838848"/>
              <a:gd name="connsiteX4" fmla="*/ 274320 w 365760"/>
              <a:gd name="connsiteY4" fmla="*/ 827707 h 838848"/>
              <a:gd name="connsiteX5" fmla="*/ 274320 w 365760"/>
              <a:gd name="connsiteY5" fmla="*/ 781987 h 838848"/>
              <a:gd name="connsiteX6" fmla="*/ 0 w 365760"/>
              <a:gd name="connsiteY6" fmla="*/ 442284 h 838848"/>
              <a:gd name="connsiteX7" fmla="*/ 0 w 365760"/>
              <a:gd name="connsiteY7" fmla="*/ 350844 h 838848"/>
              <a:gd name="connsiteX0" fmla="*/ 365760 w 365760"/>
              <a:gd name="connsiteY0" fmla="*/ 91440 h 838848"/>
              <a:gd name="connsiteX1" fmla="*/ 3119 w 365760"/>
              <a:gd name="connsiteY1" fmla="*/ 396564 h 838848"/>
              <a:gd name="connsiteX2" fmla="*/ 96496 w 365760"/>
              <a:gd name="connsiteY2" fmla="*/ 113396 h 838848"/>
              <a:gd name="connsiteX3" fmla="*/ 365760 w 365760"/>
              <a:gd name="connsiteY3" fmla="*/ 0 h 838848"/>
              <a:gd name="connsiteX4" fmla="*/ 365760 w 365760"/>
              <a:gd name="connsiteY4" fmla="*/ 91440 h 838848"/>
              <a:gd name="connsiteX0" fmla="*/ 0 w 365760"/>
              <a:gd name="connsiteY0" fmla="*/ 350844 h 838848"/>
              <a:gd name="connsiteX1" fmla="*/ 274320 w 365760"/>
              <a:gd name="connsiteY1" fmla="*/ 690547 h 838848"/>
              <a:gd name="connsiteX2" fmla="*/ 274320 w 365760"/>
              <a:gd name="connsiteY2" fmla="*/ 644827 h 838848"/>
              <a:gd name="connsiteX3" fmla="*/ 365760 w 365760"/>
              <a:gd name="connsiteY3" fmla="*/ 747408 h 838848"/>
              <a:gd name="connsiteX4" fmla="*/ 274320 w 365760"/>
              <a:gd name="connsiteY4" fmla="*/ 827707 h 838848"/>
              <a:gd name="connsiteX5" fmla="*/ 274320 w 365760"/>
              <a:gd name="connsiteY5" fmla="*/ 781987 h 838848"/>
              <a:gd name="connsiteX6" fmla="*/ 0 w 365760"/>
              <a:gd name="connsiteY6" fmla="*/ 442284 h 838848"/>
              <a:gd name="connsiteX7" fmla="*/ 0 w 365760"/>
              <a:gd name="connsiteY7" fmla="*/ 350844 h 838848"/>
              <a:gd name="connsiteX8" fmla="*/ 365760 w 365760"/>
              <a:gd name="connsiteY8" fmla="*/ 0 h 838848"/>
              <a:gd name="connsiteX9" fmla="*/ 365760 w 365760"/>
              <a:gd name="connsiteY9" fmla="*/ 91440 h 838848"/>
              <a:gd name="connsiteX10" fmla="*/ 3119 w 365760"/>
              <a:gd name="connsiteY10" fmla="*/ 396564 h 838848"/>
              <a:gd name="connsiteX0" fmla="*/ 2 w 365762"/>
              <a:gd name="connsiteY0" fmla="*/ 350844 h 827707"/>
              <a:gd name="connsiteX1" fmla="*/ 274322 w 365762"/>
              <a:gd name="connsiteY1" fmla="*/ 690547 h 827707"/>
              <a:gd name="connsiteX2" fmla="*/ 274322 w 365762"/>
              <a:gd name="connsiteY2" fmla="*/ 644827 h 827707"/>
              <a:gd name="connsiteX3" fmla="*/ 365762 w 365762"/>
              <a:gd name="connsiteY3" fmla="*/ 747408 h 827707"/>
              <a:gd name="connsiteX4" fmla="*/ 274322 w 365762"/>
              <a:gd name="connsiteY4" fmla="*/ 827707 h 827707"/>
              <a:gd name="connsiteX5" fmla="*/ 274322 w 365762"/>
              <a:gd name="connsiteY5" fmla="*/ 781987 h 827707"/>
              <a:gd name="connsiteX6" fmla="*/ 2 w 365762"/>
              <a:gd name="connsiteY6" fmla="*/ 442284 h 827707"/>
              <a:gd name="connsiteX7" fmla="*/ 2 w 365762"/>
              <a:gd name="connsiteY7" fmla="*/ 350844 h 827707"/>
              <a:gd name="connsiteX0" fmla="*/ 365762 w 365762"/>
              <a:gd name="connsiteY0" fmla="*/ 91440 h 827707"/>
              <a:gd name="connsiteX1" fmla="*/ 3121 w 365762"/>
              <a:gd name="connsiteY1" fmla="*/ 396564 h 827707"/>
              <a:gd name="connsiteX2" fmla="*/ 96498 w 365762"/>
              <a:gd name="connsiteY2" fmla="*/ 113396 h 827707"/>
              <a:gd name="connsiteX3" fmla="*/ 365762 w 365762"/>
              <a:gd name="connsiteY3" fmla="*/ 0 h 827707"/>
              <a:gd name="connsiteX4" fmla="*/ 365762 w 365762"/>
              <a:gd name="connsiteY4" fmla="*/ 91440 h 827707"/>
              <a:gd name="connsiteX0" fmla="*/ 2 w 365762"/>
              <a:gd name="connsiteY0" fmla="*/ 350844 h 827707"/>
              <a:gd name="connsiteX1" fmla="*/ 274322 w 365762"/>
              <a:gd name="connsiteY1" fmla="*/ 690547 h 827707"/>
              <a:gd name="connsiteX2" fmla="*/ 274322 w 365762"/>
              <a:gd name="connsiteY2" fmla="*/ 644827 h 827707"/>
              <a:gd name="connsiteX3" fmla="*/ 365762 w 365762"/>
              <a:gd name="connsiteY3" fmla="*/ 747408 h 827707"/>
              <a:gd name="connsiteX4" fmla="*/ 274322 w 365762"/>
              <a:gd name="connsiteY4" fmla="*/ 827707 h 827707"/>
              <a:gd name="connsiteX5" fmla="*/ 274322 w 365762"/>
              <a:gd name="connsiteY5" fmla="*/ 781987 h 827707"/>
              <a:gd name="connsiteX6" fmla="*/ 2 w 365762"/>
              <a:gd name="connsiteY6" fmla="*/ 442284 h 827707"/>
              <a:gd name="connsiteX7" fmla="*/ 2 w 365762"/>
              <a:gd name="connsiteY7" fmla="*/ 350844 h 827707"/>
              <a:gd name="connsiteX8" fmla="*/ 365762 w 365762"/>
              <a:gd name="connsiteY8" fmla="*/ 0 h 827707"/>
              <a:gd name="connsiteX9" fmla="*/ 365762 w 365762"/>
              <a:gd name="connsiteY9" fmla="*/ 91440 h 827707"/>
              <a:gd name="connsiteX10" fmla="*/ 3121 w 365762"/>
              <a:gd name="connsiteY10" fmla="*/ 396564 h 82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762" h="827707" stroke="0" extrusionOk="0">
                <a:moveTo>
                  <a:pt x="2" y="350844"/>
                </a:moveTo>
                <a:cubicBezTo>
                  <a:pt x="2" y="510828"/>
                  <a:pt x="112832" y="650551"/>
                  <a:pt x="274322" y="690547"/>
                </a:cubicBezTo>
                <a:lnTo>
                  <a:pt x="274322" y="644827"/>
                </a:lnTo>
                <a:lnTo>
                  <a:pt x="365762" y="747408"/>
                </a:lnTo>
                <a:lnTo>
                  <a:pt x="274322" y="827707"/>
                </a:lnTo>
                <a:lnTo>
                  <a:pt x="274322" y="781987"/>
                </a:lnTo>
                <a:cubicBezTo>
                  <a:pt x="112832" y="741991"/>
                  <a:pt x="2" y="602268"/>
                  <a:pt x="2" y="442284"/>
                </a:cubicBezTo>
                <a:lnTo>
                  <a:pt x="2" y="350844"/>
                </a:lnTo>
                <a:close/>
              </a:path>
              <a:path w="365762" h="827707" fill="darkenLess" stroke="0" extrusionOk="0">
                <a:moveTo>
                  <a:pt x="365762" y="91440"/>
                </a:moveTo>
                <a:cubicBezTo>
                  <a:pt x="182182" y="91440"/>
                  <a:pt x="27044" y="221973"/>
                  <a:pt x="3121" y="396564"/>
                </a:cubicBezTo>
                <a:cubicBezTo>
                  <a:pt x="-10992" y="293569"/>
                  <a:pt x="23204" y="189871"/>
                  <a:pt x="96498" y="113396"/>
                </a:cubicBezTo>
                <a:cubicBezTo>
                  <a:pt x="165761" y="41128"/>
                  <a:pt x="263421" y="0"/>
                  <a:pt x="365762" y="0"/>
                </a:cubicBezTo>
                <a:lnTo>
                  <a:pt x="365762" y="91440"/>
                </a:lnTo>
                <a:close/>
              </a:path>
              <a:path w="365762" h="827707" fill="none" extrusionOk="0">
                <a:moveTo>
                  <a:pt x="2" y="350844"/>
                </a:moveTo>
                <a:cubicBezTo>
                  <a:pt x="2" y="510828"/>
                  <a:pt x="112832" y="650551"/>
                  <a:pt x="274322" y="690547"/>
                </a:cubicBezTo>
                <a:lnTo>
                  <a:pt x="274322" y="644827"/>
                </a:lnTo>
                <a:lnTo>
                  <a:pt x="365762" y="747408"/>
                </a:lnTo>
                <a:lnTo>
                  <a:pt x="274322" y="827707"/>
                </a:lnTo>
                <a:lnTo>
                  <a:pt x="274322" y="781987"/>
                </a:lnTo>
                <a:cubicBezTo>
                  <a:pt x="112832" y="741991"/>
                  <a:pt x="2" y="602268"/>
                  <a:pt x="2" y="442284"/>
                </a:cubicBezTo>
                <a:lnTo>
                  <a:pt x="2" y="350844"/>
                </a:lnTo>
                <a:cubicBezTo>
                  <a:pt x="2" y="157078"/>
                  <a:pt x="163758" y="0"/>
                  <a:pt x="365762" y="0"/>
                </a:cubicBezTo>
                <a:lnTo>
                  <a:pt x="365762" y="91440"/>
                </a:lnTo>
                <a:cubicBezTo>
                  <a:pt x="182182" y="91440"/>
                  <a:pt x="27044" y="221973"/>
                  <a:pt x="3121" y="396564"/>
                </a:cubicBezTo>
              </a:path>
            </a:pathLst>
          </a:cu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9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3224646-BB65-46D6-97DC-116C80FD0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2" y="6202363"/>
            <a:ext cx="1223395" cy="428048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88D39C31-08CB-74A3-3A56-65312B4DDD19}"/>
              </a:ext>
            </a:extLst>
          </p:cNvPr>
          <p:cNvSpPr txBox="1">
            <a:spLocks/>
          </p:cNvSpPr>
          <p:nvPr/>
        </p:nvSpPr>
        <p:spPr>
          <a:xfrm>
            <a:off x="0" y="-2904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solidFill>
                <a:srgbClr val="1EBC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nl-NL" sz="6000" b="1" dirty="0">
                <a:solidFill>
                  <a:srgbClr val="1EB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OED VOORBEELD 1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C0490D8-F9F9-400D-C08C-42FE6687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03F7-38FC-4AE6-A6BB-415512E4C6A5}" type="slidenum">
              <a:rPr lang="nl-NL" smtClean="0"/>
              <a:t>9</a:t>
            </a:fld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F4A6A3C-09A0-61A0-CFCC-04C13C240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449901" y="659897"/>
            <a:ext cx="7487729" cy="61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17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1433</Words>
  <Application>Microsoft Office PowerPoint</Application>
  <PresentationFormat>Breedbeeld</PresentationFormat>
  <Paragraphs>228</Paragraphs>
  <Slides>25</Slides>
  <Notes>5</Notes>
  <HiddenSlides>2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IBM Plex Sans</vt:lpstr>
      <vt:lpstr>IBM Plex Sans SemiBold</vt:lpstr>
      <vt:lpstr>Kantoorthema</vt:lpstr>
      <vt:lpstr>Aangepast ontwerp</vt:lpstr>
      <vt:lpstr>1_Kantoorthema</vt:lpstr>
      <vt:lpstr>think-cell Slide</vt:lpstr>
      <vt:lpstr>PowerPoint-presentatie</vt:lpstr>
      <vt:lpstr>Aandacht voor eigen problematiek ouders</vt:lpstr>
      <vt:lpstr>Welke aandacht besteden jullie aan ouderproblematiek tijdens de intakefase en verderop?</vt:lpstr>
      <vt:lpstr>In de helft van de casuïstiek speelt eigen problematiek ouders</vt:lpstr>
      <vt:lpstr>Waarom krijgen we het zo moeilijk op tafel?</vt:lpstr>
      <vt:lpstr>Verbanden</vt:lpstr>
      <vt:lpstr>Wat doen we wel en wat is nodig?</vt:lpstr>
      <vt:lpstr>Aanbevelingen uit het rapport ‘Ketenbreed leren’ HELP OUDERS ER VOOR HUN KINDEREN ZIJN!</vt:lpstr>
      <vt:lpstr>PowerPoint-presentatie</vt:lpstr>
      <vt:lpstr>Academische werkplaats GEZIeN gezinsgericht werken aan mentale gezondheid </vt:lpstr>
      <vt:lpstr>1. Los het op maar dan is het niet opgelost</vt:lpstr>
      <vt:lpstr>Samenwerking</vt:lpstr>
      <vt:lpstr>Casus</vt:lpstr>
      <vt:lpstr>Kenmerken van gezin</vt:lpstr>
      <vt:lpstr>Casus – inventariseren en verhelderen</vt:lpstr>
      <vt:lpstr>2. Geen one-size fits all</vt:lpstr>
      <vt:lpstr>Casus – vertragen, verdragen en prioriteren</vt:lpstr>
      <vt:lpstr>3. Samen doen we het anders</vt:lpstr>
      <vt:lpstr>Casus – prioriteren en hulp bieden</vt:lpstr>
      <vt:lpstr>PowerPoint-presentatie</vt:lpstr>
      <vt:lpstr>KINGS</vt:lpstr>
      <vt:lpstr>KINGS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van der Zwaag</dc:creator>
  <cp:lastModifiedBy>Breur, Jalyssa</cp:lastModifiedBy>
  <cp:revision>13</cp:revision>
  <dcterms:created xsi:type="dcterms:W3CDTF">2023-05-31T17:40:38Z</dcterms:created>
  <dcterms:modified xsi:type="dcterms:W3CDTF">2023-07-04T14:39:13Z</dcterms:modified>
</cp:coreProperties>
</file>