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39" r:id="rId3"/>
    <p:sldId id="280" r:id="rId4"/>
    <p:sldId id="2141411961" r:id="rId5"/>
    <p:sldId id="2141411963" r:id="rId6"/>
    <p:sldId id="326" r:id="rId7"/>
    <p:sldId id="334" r:id="rId8"/>
    <p:sldId id="2141411962" r:id="rId9"/>
    <p:sldId id="2141411959" r:id="rId10"/>
    <p:sldId id="33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2690"/>
  </p:normalViewPr>
  <p:slideViewPr>
    <p:cSldViewPr snapToGrid="0">
      <p:cViewPr varScale="1">
        <p:scale>
          <a:sx n="68" d="100"/>
          <a:sy n="68" d="100"/>
        </p:scale>
        <p:origin x="1264"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9" d="100"/>
          <a:sy n="79" d="100"/>
        </p:scale>
        <p:origin x="2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9EB7A-9263-4EAF-8744-EDA1D302431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E69E5B-E49A-4E32-A8CB-E363277647F5}">
      <dgm:prSet/>
      <dgm:spPr/>
      <dgm:t>
        <a:bodyPr/>
        <a:lstStyle/>
        <a:p>
          <a:pPr>
            <a:lnSpc>
              <a:spcPct val="100000"/>
            </a:lnSpc>
          </a:pPr>
          <a:r>
            <a:rPr lang="nl-NL"/>
            <a:t>Non stationair</a:t>
          </a:r>
          <a:endParaRPr lang="en-US"/>
        </a:p>
      </dgm:t>
    </dgm:pt>
    <dgm:pt modelId="{9D92643E-5667-47F0-A160-844C898F6DCE}" type="parTrans" cxnId="{4E7417EE-45A6-4387-B9FD-338EF790164B}">
      <dgm:prSet/>
      <dgm:spPr/>
      <dgm:t>
        <a:bodyPr/>
        <a:lstStyle/>
        <a:p>
          <a:endParaRPr lang="en-US"/>
        </a:p>
      </dgm:t>
    </dgm:pt>
    <dgm:pt modelId="{BAD8AA92-7CA9-447D-A460-F04CC33FC7E8}" type="sibTrans" cxnId="{4E7417EE-45A6-4387-B9FD-338EF790164B}">
      <dgm:prSet/>
      <dgm:spPr/>
      <dgm:t>
        <a:bodyPr/>
        <a:lstStyle/>
        <a:p>
          <a:endParaRPr lang="en-US"/>
        </a:p>
      </dgm:t>
    </dgm:pt>
    <dgm:pt modelId="{CB7349A4-177C-4925-9CD8-6369CC3CA33B}">
      <dgm:prSet/>
      <dgm:spPr/>
      <dgm:t>
        <a:bodyPr/>
        <a:lstStyle/>
        <a:p>
          <a:pPr>
            <a:lnSpc>
              <a:spcPct val="100000"/>
            </a:lnSpc>
          </a:pPr>
          <a:r>
            <a:rPr lang="nl-NL"/>
            <a:t>Betekenis hangt af van de context</a:t>
          </a:r>
          <a:endParaRPr lang="en-US"/>
        </a:p>
      </dgm:t>
    </dgm:pt>
    <dgm:pt modelId="{FABE3D1C-EE84-4ACB-9DF9-6A89CBF5060C}" type="parTrans" cxnId="{80CC245A-934E-48A5-B6A4-9B7B2174F40C}">
      <dgm:prSet/>
      <dgm:spPr/>
      <dgm:t>
        <a:bodyPr/>
        <a:lstStyle/>
        <a:p>
          <a:endParaRPr lang="en-US"/>
        </a:p>
      </dgm:t>
    </dgm:pt>
    <dgm:pt modelId="{1F2A9A53-6125-4736-BDDF-4E148103A4EB}" type="sibTrans" cxnId="{80CC245A-934E-48A5-B6A4-9B7B2174F40C}">
      <dgm:prSet/>
      <dgm:spPr/>
      <dgm:t>
        <a:bodyPr/>
        <a:lstStyle/>
        <a:p>
          <a:endParaRPr lang="en-US"/>
        </a:p>
      </dgm:t>
    </dgm:pt>
    <dgm:pt modelId="{AD06B5A2-AD50-4433-A110-BAA00447A84B}">
      <dgm:prSet/>
      <dgm:spPr/>
      <dgm:t>
        <a:bodyPr/>
        <a:lstStyle/>
        <a:p>
          <a:pPr>
            <a:lnSpc>
              <a:spcPct val="100000"/>
            </a:lnSpc>
          </a:pPr>
          <a:r>
            <a:rPr lang="nl-NL"/>
            <a:t>Communicatie speelt belangrijke rol in besluitvorming</a:t>
          </a:r>
          <a:endParaRPr lang="en-US"/>
        </a:p>
      </dgm:t>
    </dgm:pt>
    <dgm:pt modelId="{C08E6451-E4C8-4C24-A196-E7D6F381EF5E}" type="parTrans" cxnId="{F92150C6-2D33-4A77-AE90-EF5344FFFAB1}">
      <dgm:prSet/>
      <dgm:spPr/>
      <dgm:t>
        <a:bodyPr/>
        <a:lstStyle/>
        <a:p>
          <a:endParaRPr lang="en-US"/>
        </a:p>
      </dgm:t>
    </dgm:pt>
    <dgm:pt modelId="{A270840B-26F0-4636-970C-A3438F68839B}" type="sibTrans" cxnId="{F92150C6-2D33-4A77-AE90-EF5344FFFAB1}">
      <dgm:prSet/>
      <dgm:spPr/>
      <dgm:t>
        <a:bodyPr/>
        <a:lstStyle/>
        <a:p>
          <a:endParaRPr lang="en-US"/>
        </a:p>
      </dgm:t>
    </dgm:pt>
    <dgm:pt modelId="{02327A57-6EEB-407D-B97A-0ECA0F3D9C79}" type="pres">
      <dgm:prSet presAssocID="{76F9EB7A-9263-4EAF-8744-EDA1D3024314}" presName="root" presStyleCnt="0">
        <dgm:presLayoutVars>
          <dgm:dir/>
          <dgm:resizeHandles val="exact"/>
        </dgm:presLayoutVars>
      </dgm:prSet>
      <dgm:spPr/>
    </dgm:pt>
    <dgm:pt modelId="{C99CB854-7245-4834-9203-BF8D29F01E71}" type="pres">
      <dgm:prSet presAssocID="{55E69E5B-E49A-4E32-A8CB-E363277647F5}" presName="compNode" presStyleCnt="0"/>
      <dgm:spPr/>
    </dgm:pt>
    <dgm:pt modelId="{7ADF2208-314A-4C31-88C8-FDC6BB623560}" type="pres">
      <dgm:prSet presAssocID="{55E69E5B-E49A-4E32-A8CB-E363277647F5}" presName="bgRect" presStyleLbl="bgShp" presStyleIdx="0" presStyleCnt="3"/>
      <dgm:spPr/>
    </dgm:pt>
    <dgm:pt modelId="{3FF37B09-A36E-4307-AC29-520DA07FE195}" type="pres">
      <dgm:prSet presAssocID="{55E69E5B-E49A-4E32-A8CB-E363277647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ne Arrow: Straight"/>
        </a:ext>
      </dgm:extLst>
    </dgm:pt>
    <dgm:pt modelId="{6A9E895D-B0D5-46D9-8EC5-62CFFA559BA6}" type="pres">
      <dgm:prSet presAssocID="{55E69E5B-E49A-4E32-A8CB-E363277647F5}" presName="spaceRect" presStyleCnt="0"/>
      <dgm:spPr/>
    </dgm:pt>
    <dgm:pt modelId="{92C4B94C-1575-4B74-9F3D-5DCF447AA759}" type="pres">
      <dgm:prSet presAssocID="{55E69E5B-E49A-4E32-A8CB-E363277647F5}" presName="parTx" presStyleLbl="revTx" presStyleIdx="0" presStyleCnt="3">
        <dgm:presLayoutVars>
          <dgm:chMax val="0"/>
          <dgm:chPref val="0"/>
        </dgm:presLayoutVars>
      </dgm:prSet>
      <dgm:spPr/>
    </dgm:pt>
    <dgm:pt modelId="{17128A2C-D2B4-4958-8ED8-A1C6A92DD003}" type="pres">
      <dgm:prSet presAssocID="{BAD8AA92-7CA9-447D-A460-F04CC33FC7E8}" presName="sibTrans" presStyleCnt="0"/>
      <dgm:spPr/>
    </dgm:pt>
    <dgm:pt modelId="{1C57BC0B-7214-4AC2-A681-182FAE1C9287}" type="pres">
      <dgm:prSet presAssocID="{CB7349A4-177C-4925-9CD8-6369CC3CA33B}" presName="compNode" presStyleCnt="0"/>
      <dgm:spPr/>
    </dgm:pt>
    <dgm:pt modelId="{9A88C28B-6D42-4A0A-A3AC-45CFDB5FC440}" type="pres">
      <dgm:prSet presAssocID="{CB7349A4-177C-4925-9CD8-6369CC3CA33B}" presName="bgRect" presStyleLbl="bgShp" presStyleIdx="1" presStyleCnt="3"/>
      <dgm:spPr/>
    </dgm:pt>
    <dgm:pt modelId="{9D659883-0E16-4884-974F-BA2E3C8080E5}" type="pres">
      <dgm:prSet presAssocID="{CB7349A4-177C-4925-9CD8-6369CC3CA3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kst"/>
        </a:ext>
      </dgm:extLst>
    </dgm:pt>
    <dgm:pt modelId="{522CA8FF-BB22-4457-B64C-314575FCCADD}" type="pres">
      <dgm:prSet presAssocID="{CB7349A4-177C-4925-9CD8-6369CC3CA33B}" presName="spaceRect" presStyleCnt="0"/>
      <dgm:spPr/>
    </dgm:pt>
    <dgm:pt modelId="{B43D42FC-C9E2-4092-AE86-277332FDAFC3}" type="pres">
      <dgm:prSet presAssocID="{CB7349A4-177C-4925-9CD8-6369CC3CA33B}" presName="parTx" presStyleLbl="revTx" presStyleIdx="1" presStyleCnt="3">
        <dgm:presLayoutVars>
          <dgm:chMax val="0"/>
          <dgm:chPref val="0"/>
        </dgm:presLayoutVars>
      </dgm:prSet>
      <dgm:spPr/>
    </dgm:pt>
    <dgm:pt modelId="{6EC497ED-CF6E-4C04-A672-19759A2DDF5B}" type="pres">
      <dgm:prSet presAssocID="{1F2A9A53-6125-4736-BDDF-4E148103A4EB}" presName="sibTrans" presStyleCnt="0"/>
      <dgm:spPr/>
    </dgm:pt>
    <dgm:pt modelId="{908037DF-D02B-44E8-82CF-8DE5D7B0D9BE}" type="pres">
      <dgm:prSet presAssocID="{AD06B5A2-AD50-4433-A110-BAA00447A84B}" presName="compNode" presStyleCnt="0"/>
      <dgm:spPr/>
    </dgm:pt>
    <dgm:pt modelId="{10CDE1F1-3640-4718-A2A5-7CAC1D3F8A13}" type="pres">
      <dgm:prSet presAssocID="{AD06B5A2-AD50-4433-A110-BAA00447A84B}" presName="bgRect" presStyleLbl="bgShp" presStyleIdx="2" presStyleCnt="3"/>
      <dgm:spPr/>
    </dgm:pt>
    <dgm:pt modelId="{D18C9EFC-83E5-44AE-8EEA-BCBD5D0A7A6C}" type="pres">
      <dgm:prSet presAssocID="{AD06B5A2-AD50-4433-A110-BAA00447A8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ten"/>
        </a:ext>
      </dgm:extLst>
    </dgm:pt>
    <dgm:pt modelId="{30DAAB87-7138-4390-BD93-28640AEF2EC2}" type="pres">
      <dgm:prSet presAssocID="{AD06B5A2-AD50-4433-A110-BAA00447A84B}" presName="spaceRect" presStyleCnt="0"/>
      <dgm:spPr/>
    </dgm:pt>
    <dgm:pt modelId="{C2D2DA81-D75B-48F0-8090-26044851D77E}" type="pres">
      <dgm:prSet presAssocID="{AD06B5A2-AD50-4433-A110-BAA00447A84B}" presName="parTx" presStyleLbl="revTx" presStyleIdx="2" presStyleCnt="3">
        <dgm:presLayoutVars>
          <dgm:chMax val="0"/>
          <dgm:chPref val="0"/>
        </dgm:presLayoutVars>
      </dgm:prSet>
      <dgm:spPr/>
    </dgm:pt>
  </dgm:ptLst>
  <dgm:cxnLst>
    <dgm:cxn modelId="{80CC245A-934E-48A5-B6A4-9B7B2174F40C}" srcId="{76F9EB7A-9263-4EAF-8744-EDA1D3024314}" destId="{CB7349A4-177C-4925-9CD8-6369CC3CA33B}" srcOrd="1" destOrd="0" parTransId="{FABE3D1C-EE84-4ACB-9DF9-6A89CBF5060C}" sibTransId="{1F2A9A53-6125-4736-BDDF-4E148103A4EB}"/>
    <dgm:cxn modelId="{407CD877-650B-4ACA-8EF0-12BE72CEC440}" type="presOf" srcId="{CB7349A4-177C-4925-9CD8-6369CC3CA33B}" destId="{B43D42FC-C9E2-4092-AE86-277332FDAFC3}" srcOrd="0" destOrd="0" presId="urn:microsoft.com/office/officeart/2018/2/layout/IconVerticalSolidList"/>
    <dgm:cxn modelId="{6A5050A4-CE2F-4D15-8585-4D9868AB229D}" type="presOf" srcId="{76F9EB7A-9263-4EAF-8744-EDA1D3024314}" destId="{02327A57-6EEB-407D-B97A-0ECA0F3D9C79}" srcOrd="0" destOrd="0" presId="urn:microsoft.com/office/officeart/2018/2/layout/IconVerticalSolidList"/>
    <dgm:cxn modelId="{F92150C6-2D33-4A77-AE90-EF5344FFFAB1}" srcId="{76F9EB7A-9263-4EAF-8744-EDA1D3024314}" destId="{AD06B5A2-AD50-4433-A110-BAA00447A84B}" srcOrd="2" destOrd="0" parTransId="{C08E6451-E4C8-4C24-A196-E7D6F381EF5E}" sibTransId="{A270840B-26F0-4636-970C-A3438F68839B}"/>
    <dgm:cxn modelId="{60F035CE-9D1B-44DB-854A-BD173C3396A7}" type="presOf" srcId="{55E69E5B-E49A-4E32-A8CB-E363277647F5}" destId="{92C4B94C-1575-4B74-9F3D-5DCF447AA759}" srcOrd="0" destOrd="0" presId="urn:microsoft.com/office/officeart/2018/2/layout/IconVerticalSolidList"/>
    <dgm:cxn modelId="{4E7417EE-45A6-4387-B9FD-338EF790164B}" srcId="{76F9EB7A-9263-4EAF-8744-EDA1D3024314}" destId="{55E69E5B-E49A-4E32-A8CB-E363277647F5}" srcOrd="0" destOrd="0" parTransId="{9D92643E-5667-47F0-A160-844C898F6DCE}" sibTransId="{BAD8AA92-7CA9-447D-A460-F04CC33FC7E8}"/>
    <dgm:cxn modelId="{5E3267F3-D959-45B6-8EFC-0BA34F957EED}" type="presOf" srcId="{AD06B5A2-AD50-4433-A110-BAA00447A84B}" destId="{C2D2DA81-D75B-48F0-8090-26044851D77E}" srcOrd="0" destOrd="0" presId="urn:microsoft.com/office/officeart/2018/2/layout/IconVerticalSolidList"/>
    <dgm:cxn modelId="{764E28AC-711E-4A9F-AAF4-32991416F0A7}" type="presParOf" srcId="{02327A57-6EEB-407D-B97A-0ECA0F3D9C79}" destId="{C99CB854-7245-4834-9203-BF8D29F01E71}" srcOrd="0" destOrd="0" presId="urn:microsoft.com/office/officeart/2018/2/layout/IconVerticalSolidList"/>
    <dgm:cxn modelId="{15415EB3-C853-4B35-883C-FD42B78AA472}" type="presParOf" srcId="{C99CB854-7245-4834-9203-BF8D29F01E71}" destId="{7ADF2208-314A-4C31-88C8-FDC6BB623560}" srcOrd="0" destOrd="0" presId="urn:microsoft.com/office/officeart/2018/2/layout/IconVerticalSolidList"/>
    <dgm:cxn modelId="{6521086F-C83F-499E-A3EA-931DF3060C20}" type="presParOf" srcId="{C99CB854-7245-4834-9203-BF8D29F01E71}" destId="{3FF37B09-A36E-4307-AC29-520DA07FE195}" srcOrd="1" destOrd="0" presId="urn:microsoft.com/office/officeart/2018/2/layout/IconVerticalSolidList"/>
    <dgm:cxn modelId="{C493F630-06FF-48BA-BF2C-E3BFC5FAE7B5}" type="presParOf" srcId="{C99CB854-7245-4834-9203-BF8D29F01E71}" destId="{6A9E895D-B0D5-46D9-8EC5-62CFFA559BA6}" srcOrd="2" destOrd="0" presId="urn:microsoft.com/office/officeart/2018/2/layout/IconVerticalSolidList"/>
    <dgm:cxn modelId="{75A3FC22-3884-43FF-944A-EE91F327BC22}" type="presParOf" srcId="{C99CB854-7245-4834-9203-BF8D29F01E71}" destId="{92C4B94C-1575-4B74-9F3D-5DCF447AA759}" srcOrd="3" destOrd="0" presId="urn:microsoft.com/office/officeart/2018/2/layout/IconVerticalSolidList"/>
    <dgm:cxn modelId="{8A9AD80F-C50F-444A-B1B2-3C814ECF9344}" type="presParOf" srcId="{02327A57-6EEB-407D-B97A-0ECA0F3D9C79}" destId="{17128A2C-D2B4-4958-8ED8-A1C6A92DD003}" srcOrd="1" destOrd="0" presId="urn:microsoft.com/office/officeart/2018/2/layout/IconVerticalSolidList"/>
    <dgm:cxn modelId="{A4DB6589-7014-442A-9D7D-FCE4D31B0FD4}" type="presParOf" srcId="{02327A57-6EEB-407D-B97A-0ECA0F3D9C79}" destId="{1C57BC0B-7214-4AC2-A681-182FAE1C9287}" srcOrd="2" destOrd="0" presId="urn:microsoft.com/office/officeart/2018/2/layout/IconVerticalSolidList"/>
    <dgm:cxn modelId="{09C88C1B-1957-4F6B-B267-D6941D217133}" type="presParOf" srcId="{1C57BC0B-7214-4AC2-A681-182FAE1C9287}" destId="{9A88C28B-6D42-4A0A-A3AC-45CFDB5FC440}" srcOrd="0" destOrd="0" presId="urn:microsoft.com/office/officeart/2018/2/layout/IconVerticalSolidList"/>
    <dgm:cxn modelId="{4F9B75DD-2017-4B33-A692-33AC7D15EAC5}" type="presParOf" srcId="{1C57BC0B-7214-4AC2-A681-182FAE1C9287}" destId="{9D659883-0E16-4884-974F-BA2E3C8080E5}" srcOrd="1" destOrd="0" presId="urn:microsoft.com/office/officeart/2018/2/layout/IconVerticalSolidList"/>
    <dgm:cxn modelId="{B844C87F-217F-45BC-987B-215AF6343876}" type="presParOf" srcId="{1C57BC0B-7214-4AC2-A681-182FAE1C9287}" destId="{522CA8FF-BB22-4457-B64C-314575FCCADD}" srcOrd="2" destOrd="0" presId="urn:microsoft.com/office/officeart/2018/2/layout/IconVerticalSolidList"/>
    <dgm:cxn modelId="{2C7CBC20-6941-450E-B6C2-46319534B9C8}" type="presParOf" srcId="{1C57BC0B-7214-4AC2-A681-182FAE1C9287}" destId="{B43D42FC-C9E2-4092-AE86-277332FDAFC3}" srcOrd="3" destOrd="0" presId="urn:microsoft.com/office/officeart/2018/2/layout/IconVerticalSolidList"/>
    <dgm:cxn modelId="{F9C9BB89-1EBE-40D2-8AA6-62587387730B}" type="presParOf" srcId="{02327A57-6EEB-407D-B97A-0ECA0F3D9C79}" destId="{6EC497ED-CF6E-4C04-A672-19759A2DDF5B}" srcOrd="3" destOrd="0" presId="urn:microsoft.com/office/officeart/2018/2/layout/IconVerticalSolidList"/>
    <dgm:cxn modelId="{4FAEE373-04EC-466D-9F45-4956461990DC}" type="presParOf" srcId="{02327A57-6EEB-407D-B97A-0ECA0F3D9C79}" destId="{908037DF-D02B-44E8-82CF-8DE5D7B0D9BE}" srcOrd="4" destOrd="0" presId="urn:microsoft.com/office/officeart/2018/2/layout/IconVerticalSolidList"/>
    <dgm:cxn modelId="{EF177EA5-1D5F-4C6C-91D0-1AD8BC6E6145}" type="presParOf" srcId="{908037DF-D02B-44E8-82CF-8DE5D7B0D9BE}" destId="{10CDE1F1-3640-4718-A2A5-7CAC1D3F8A13}" srcOrd="0" destOrd="0" presId="urn:microsoft.com/office/officeart/2018/2/layout/IconVerticalSolidList"/>
    <dgm:cxn modelId="{81B59EE7-0DFD-4577-B4FF-D7C5143A208B}" type="presParOf" srcId="{908037DF-D02B-44E8-82CF-8DE5D7B0D9BE}" destId="{D18C9EFC-83E5-44AE-8EEA-BCBD5D0A7A6C}" srcOrd="1" destOrd="0" presId="urn:microsoft.com/office/officeart/2018/2/layout/IconVerticalSolidList"/>
    <dgm:cxn modelId="{66407BF0-D1CE-4538-85E7-F9D64B9163D9}" type="presParOf" srcId="{908037DF-D02B-44E8-82CF-8DE5D7B0D9BE}" destId="{30DAAB87-7138-4390-BD93-28640AEF2EC2}" srcOrd="2" destOrd="0" presId="urn:microsoft.com/office/officeart/2018/2/layout/IconVerticalSolidList"/>
    <dgm:cxn modelId="{6F9D4EDE-CD4B-4052-80CB-5A818CDCD988}" type="presParOf" srcId="{908037DF-D02B-44E8-82CF-8DE5D7B0D9BE}" destId="{C2D2DA81-D75B-48F0-8090-26044851D7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EB386-3ECB-4F8E-8634-113E0E9FA95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0C041C9-EA72-4205-89FF-B66E6D06E7CB}">
      <dgm:prSet/>
      <dgm:spPr/>
      <dgm:t>
        <a:bodyPr/>
        <a:lstStyle/>
        <a:p>
          <a:r>
            <a:rPr lang="nl-NL"/>
            <a:t>Wat is er gaande?</a:t>
          </a:r>
          <a:endParaRPr lang="en-US"/>
        </a:p>
      </dgm:t>
    </dgm:pt>
    <dgm:pt modelId="{E151916D-3634-4350-BE2B-BB03880F913B}" type="parTrans" cxnId="{CFA78CF8-7882-421A-8063-AAD7F3B29EB7}">
      <dgm:prSet/>
      <dgm:spPr/>
      <dgm:t>
        <a:bodyPr/>
        <a:lstStyle/>
        <a:p>
          <a:endParaRPr lang="en-US"/>
        </a:p>
      </dgm:t>
    </dgm:pt>
    <dgm:pt modelId="{2BD37F5F-0C09-4795-89FC-B7D792D722B0}" type="sibTrans" cxnId="{CFA78CF8-7882-421A-8063-AAD7F3B29EB7}">
      <dgm:prSet/>
      <dgm:spPr/>
      <dgm:t>
        <a:bodyPr/>
        <a:lstStyle/>
        <a:p>
          <a:endParaRPr lang="en-US"/>
        </a:p>
      </dgm:t>
    </dgm:pt>
    <dgm:pt modelId="{3893CD60-B6BB-45BB-A642-47410CA904B4}">
      <dgm:prSet/>
      <dgm:spPr/>
      <dgm:t>
        <a:bodyPr/>
        <a:lstStyle/>
        <a:p>
          <a:r>
            <a:rPr lang="nl-NL" dirty="0"/>
            <a:t>Samen schakelen</a:t>
          </a:r>
          <a:endParaRPr lang="en-US" dirty="0"/>
        </a:p>
      </dgm:t>
    </dgm:pt>
    <dgm:pt modelId="{A7549BCF-1161-41BA-8E5F-225C27AA215F}" type="parTrans" cxnId="{385196B7-96DE-4064-894F-01F4F76E2DE8}">
      <dgm:prSet/>
      <dgm:spPr/>
      <dgm:t>
        <a:bodyPr/>
        <a:lstStyle/>
        <a:p>
          <a:endParaRPr lang="en-US"/>
        </a:p>
      </dgm:t>
    </dgm:pt>
    <dgm:pt modelId="{E380BDE6-6BF0-4891-95BA-5E0EC52485C7}" type="sibTrans" cxnId="{385196B7-96DE-4064-894F-01F4F76E2DE8}">
      <dgm:prSet/>
      <dgm:spPr/>
      <dgm:t>
        <a:bodyPr/>
        <a:lstStyle/>
        <a:p>
          <a:endParaRPr lang="en-US"/>
        </a:p>
      </dgm:t>
    </dgm:pt>
    <dgm:pt modelId="{0CF7CBD4-EF18-4DC4-9BD1-480D394110CD}">
      <dgm:prSet/>
      <dgm:spPr/>
      <dgm:t>
        <a:bodyPr/>
        <a:lstStyle/>
        <a:p>
          <a:r>
            <a:rPr lang="nl-NL" dirty="0"/>
            <a:t>Accepteer dat iedereen een ander mens is </a:t>
          </a:r>
          <a:endParaRPr lang="en-US" dirty="0"/>
        </a:p>
      </dgm:t>
    </dgm:pt>
    <dgm:pt modelId="{080AD492-54B7-44FE-9AE1-EC1BD2A6F41E}" type="parTrans" cxnId="{84BD9F82-0A30-46C0-A21B-3E2DA1D02B22}">
      <dgm:prSet/>
      <dgm:spPr/>
      <dgm:t>
        <a:bodyPr/>
        <a:lstStyle/>
        <a:p>
          <a:endParaRPr lang="en-US"/>
        </a:p>
      </dgm:t>
    </dgm:pt>
    <dgm:pt modelId="{52F773E1-D5BE-448D-B750-4895F11ECD04}" type="sibTrans" cxnId="{84BD9F82-0A30-46C0-A21B-3E2DA1D02B22}">
      <dgm:prSet/>
      <dgm:spPr/>
      <dgm:t>
        <a:bodyPr/>
        <a:lstStyle/>
        <a:p>
          <a:endParaRPr lang="en-US"/>
        </a:p>
      </dgm:t>
    </dgm:pt>
    <dgm:pt modelId="{3B3CE55B-C9B6-2542-8520-2BA3B17BC8D3}" type="pres">
      <dgm:prSet presAssocID="{25FEB386-3ECB-4F8E-8634-113E0E9FA95B}" presName="hierChild1" presStyleCnt="0">
        <dgm:presLayoutVars>
          <dgm:chPref val="1"/>
          <dgm:dir/>
          <dgm:animOne val="branch"/>
          <dgm:animLvl val="lvl"/>
          <dgm:resizeHandles/>
        </dgm:presLayoutVars>
      </dgm:prSet>
      <dgm:spPr/>
    </dgm:pt>
    <dgm:pt modelId="{80DAA61C-124B-E44F-9300-420F9ECC6F21}" type="pres">
      <dgm:prSet presAssocID="{90C041C9-EA72-4205-89FF-B66E6D06E7CB}" presName="hierRoot1" presStyleCnt="0"/>
      <dgm:spPr/>
    </dgm:pt>
    <dgm:pt modelId="{E9D6467A-DF47-C840-A50C-72C74569D421}" type="pres">
      <dgm:prSet presAssocID="{90C041C9-EA72-4205-89FF-B66E6D06E7CB}" presName="composite" presStyleCnt="0"/>
      <dgm:spPr/>
    </dgm:pt>
    <dgm:pt modelId="{21DE5790-E22F-3147-B2A1-B8F64D993CEF}" type="pres">
      <dgm:prSet presAssocID="{90C041C9-EA72-4205-89FF-B66E6D06E7CB}" presName="background" presStyleLbl="node0" presStyleIdx="0" presStyleCnt="3"/>
      <dgm:spPr>
        <a:solidFill>
          <a:schemeClr val="accent1">
            <a:lumMod val="40000"/>
            <a:lumOff val="60000"/>
          </a:schemeClr>
        </a:solidFill>
        <a:ln>
          <a:solidFill>
            <a:schemeClr val="accent5">
              <a:lumMod val="40000"/>
              <a:lumOff val="60000"/>
            </a:schemeClr>
          </a:solidFill>
        </a:ln>
      </dgm:spPr>
    </dgm:pt>
    <dgm:pt modelId="{A6AF5BD8-04D9-AF4B-B0D3-A930FB974769}" type="pres">
      <dgm:prSet presAssocID="{90C041C9-EA72-4205-89FF-B66E6D06E7CB}" presName="text" presStyleLbl="fgAcc0" presStyleIdx="0" presStyleCnt="3">
        <dgm:presLayoutVars>
          <dgm:chPref val="3"/>
        </dgm:presLayoutVars>
      </dgm:prSet>
      <dgm:spPr/>
    </dgm:pt>
    <dgm:pt modelId="{1AB71CBE-EB01-8140-87A8-DD3B17D17AB7}" type="pres">
      <dgm:prSet presAssocID="{90C041C9-EA72-4205-89FF-B66E6D06E7CB}" presName="hierChild2" presStyleCnt="0"/>
      <dgm:spPr/>
    </dgm:pt>
    <dgm:pt modelId="{1A3A9D97-70E5-7B4E-942C-263AF1D07774}" type="pres">
      <dgm:prSet presAssocID="{3893CD60-B6BB-45BB-A642-47410CA904B4}" presName="hierRoot1" presStyleCnt="0"/>
      <dgm:spPr/>
    </dgm:pt>
    <dgm:pt modelId="{DF3BD409-70FB-FD4A-A753-FDCE4D408171}" type="pres">
      <dgm:prSet presAssocID="{3893CD60-B6BB-45BB-A642-47410CA904B4}" presName="composite" presStyleCnt="0"/>
      <dgm:spPr/>
    </dgm:pt>
    <dgm:pt modelId="{D3216F68-5144-BA4B-8CCD-AF99DA7D362E}" type="pres">
      <dgm:prSet presAssocID="{3893CD60-B6BB-45BB-A642-47410CA904B4}" presName="background" presStyleLbl="node0" presStyleIdx="1" presStyleCnt="3"/>
      <dgm:spPr>
        <a:solidFill>
          <a:schemeClr val="accent1">
            <a:lumMod val="40000"/>
            <a:lumOff val="60000"/>
          </a:schemeClr>
        </a:solidFill>
      </dgm:spPr>
    </dgm:pt>
    <dgm:pt modelId="{2693D42D-AEA0-214C-B1A7-E402599BD65F}" type="pres">
      <dgm:prSet presAssocID="{3893CD60-B6BB-45BB-A642-47410CA904B4}" presName="text" presStyleLbl="fgAcc0" presStyleIdx="1" presStyleCnt="3">
        <dgm:presLayoutVars>
          <dgm:chPref val="3"/>
        </dgm:presLayoutVars>
      </dgm:prSet>
      <dgm:spPr/>
    </dgm:pt>
    <dgm:pt modelId="{0F6FA8E3-CE82-B244-8745-9C1B928BE2E2}" type="pres">
      <dgm:prSet presAssocID="{3893CD60-B6BB-45BB-A642-47410CA904B4}" presName="hierChild2" presStyleCnt="0"/>
      <dgm:spPr/>
    </dgm:pt>
    <dgm:pt modelId="{8F5E0891-3997-274F-B21B-73DAB056348B}" type="pres">
      <dgm:prSet presAssocID="{0CF7CBD4-EF18-4DC4-9BD1-480D394110CD}" presName="hierRoot1" presStyleCnt="0"/>
      <dgm:spPr/>
    </dgm:pt>
    <dgm:pt modelId="{7104CE49-F7A9-404A-82F9-40D9D02A5DB6}" type="pres">
      <dgm:prSet presAssocID="{0CF7CBD4-EF18-4DC4-9BD1-480D394110CD}" presName="composite" presStyleCnt="0"/>
      <dgm:spPr/>
    </dgm:pt>
    <dgm:pt modelId="{8E9DE349-BB0C-594F-A13C-C12EE96B7BF8}" type="pres">
      <dgm:prSet presAssocID="{0CF7CBD4-EF18-4DC4-9BD1-480D394110CD}" presName="background" presStyleLbl="node0" presStyleIdx="2" presStyleCnt="3"/>
      <dgm:spPr>
        <a:solidFill>
          <a:schemeClr val="accent1">
            <a:lumMod val="40000"/>
            <a:lumOff val="60000"/>
          </a:schemeClr>
        </a:solidFill>
      </dgm:spPr>
    </dgm:pt>
    <dgm:pt modelId="{DBC18F06-B162-884F-9704-8390839FA7B0}" type="pres">
      <dgm:prSet presAssocID="{0CF7CBD4-EF18-4DC4-9BD1-480D394110CD}" presName="text" presStyleLbl="fgAcc0" presStyleIdx="2" presStyleCnt="3">
        <dgm:presLayoutVars>
          <dgm:chPref val="3"/>
        </dgm:presLayoutVars>
      </dgm:prSet>
      <dgm:spPr/>
    </dgm:pt>
    <dgm:pt modelId="{034E32BB-8A0E-2C46-ABCD-88C330B17FC7}" type="pres">
      <dgm:prSet presAssocID="{0CF7CBD4-EF18-4DC4-9BD1-480D394110CD}" presName="hierChild2" presStyleCnt="0"/>
      <dgm:spPr/>
    </dgm:pt>
  </dgm:ptLst>
  <dgm:cxnLst>
    <dgm:cxn modelId="{3EEAD608-1672-9746-BF1A-8A6D480F9956}" type="presOf" srcId="{25FEB386-3ECB-4F8E-8634-113E0E9FA95B}" destId="{3B3CE55B-C9B6-2542-8520-2BA3B17BC8D3}" srcOrd="0" destOrd="0" presId="urn:microsoft.com/office/officeart/2005/8/layout/hierarchy1"/>
    <dgm:cxn modelId="{CB3F003A-1E34-304A-9E35-B9289BD61917}" type="presOf" srcId="{90C041C9-EA72-4205-89FF-B66E6D06E7CB}" destId="{A6AF5BD8-04D9-AF4B-B0D3-A930FB974769}" srcOrd="0" destOrd="0" presId="urn:microsoft.com/office/officeart/2005/8/layout/hierarchy1"/>
    <dgm:cxn modelId="{84BD9F82-0A30-46C0-A21B-3E2DA1D02B22}" srcId="{25FEB386-3ECB-4F8E-8634-113E0E9FA95B}" destId="{0CF7CBD4-EF18-4DC4-9BD1-480D394110CD}" srcOrd="2" destOrd="0" parTransId="{080AD492-54B7-44FE-9AE1-EC1BD2A6F41E}" sibTransId="{52F773E1-D5BE-448D-B750-4895F11ECD04}"/>
    <dgm:cxn modelId="{385196B7-96DE-4064-894F-01F4F76E2DE8}" srcId="{25FEB386-3ECB-4F8E-8634-113E0E9FA95B}" destId="{3893CD60-B6BB-45BB-A642-47410CA904B4}" srcOrd="1" destOrd="0" parTransId="{A7549BCF-1161-41BA-8E5F-225C27AA215F}" sibTransId="{E380BDE6-6BF0-4891-95BA-5E0EC52485C7}"/>
    <dgm:cxn modelId="{55E43BC3-A96C-524C-A942-E12BF64370A0}" type="presOf" srcId="{3893CD60-B6BB-45BB-A642-47410CA904B4}" destId="{2693D42D-AEA0-214C-B1A7-E402599BD65F}" srcOrd="0" destOrd="0" presId="urn:microsoft.com/office/officeart/2005/8/layout/hierarchy1"/>
    <dgm:cxn modelId="{03516EC5-9468-8544-A32F-5905A07EC9D2}" type="presOf" srcId="{0CF7CBD4-EF18-4DC4-9BD1-480D394110CD}" destId="{DBC18F06-B162-884F-9704-8390839FA7B0}" srcOrd="0" destOrd="0" presId="urn:microsoft.com/office/officeart/2005/8/layout/hierarchy1"/>
    <dgm:cxn modelId="{CFA78CF8-7882-421A-8063-AAD7F3B29EB7}" srcId="{25FEB386-3ECB-4F8E-8634-113E0E9FA95B}" destId="{90C041C9-EA72-4205-89FF-B66E6D06E7CB}" srcOrd="0" destOrd="0" parTransId="{E151916D-3634-4350-BE2B-BB03880F913B}" sibTransId="{2BD37F5F-0C09-4795-89FC-B7D792D722B0}"/>
    <dgm:cxn modelId="{120079C2-38C2-B140-BEEB-B6666EE6BE8B}" type="presParOf" srcId="{3B3CE55B-C9B6-2542-8520-2BA3B17BC8D3}" destId="{80DAA61C-124B-E44F-9300-420F9ECC6F21}" srcOrd="0" destOrd="0" presId="urn:microsoft.com/office/officeart/2005/8/layout/hierarchy1"/>
    <dgm:cxn modelId="{AD4BE31D-D3DC-5240-B2F5-F9A67B5F08A7}" type="presParOf" srcId="{80DAA61C-124B-E44F-9300-420F9ECC6F21}" destId="{E9D6467A-DF47-C840-A50C-72C74569D421}" srcOrd="0" destOrd="0" presId="urn:microsoft.com/office/officeart/2005/8/layout/hierarchy1"/>
    <dgm:cxn modelId="{2C26D215-A377-FE49-83E1-FC7A39A3D0F1}" type="presParOf" srcId="{E9D6467A-DF47-C840-A50C-72C74569D421}" destId="{21DE5790-E22F-3147-B2A1-B8F64D993CEF}" srcOrd="0" destOrd="0" presId="urn:microsoft.com/office/officeart/2005/8/layout/hierarchy1"/>
    <dgm:cxn modelId="{3EC0667D-E5DA-E448-920C-59B0082A1F77}" type="presParOf" srcId="{E9D6467A-DF47-C840-A50C-72C74569D421}" destId="{A6AF5BD8-04D9-AF4B-B0D3-A930FB974769}" srcOrd="1" destOrd="0" presId="urn:microsoft.com/office/officeart/2005/8/layout/hierarchy1"/>
    <dgm:cxn modelId="{B9938C33-DE9C-2840-8FDB-6F632E23332C}" type="presParOf" srcId="{80DAA61C-124B-E44F-9300-420F9ECC6F21}" destId="{1AB71CBE-EB01-8140-87A8-DD3B17D17AB7}" srcOrd="1" destOrd="0" presId="urn:microsoft.com/office/officeart/2005/8/layout/hierarchy1"/>
    <dgm:cxn modelId="{C54334D1-6998-F344-81E0-39CEA16BAC25}" type="presParOf" srcId="{3B3CE55B-C9B6-2542-8520-2BA3B17BC8D3}" destId="{1A3A9D97-70E5-7B4E-942C-263AF1D07774}" srcOrd="1" destOrd="0" presId="urn:microsoft.com/office/officeart/2005/8/layout/hierarchy1"/>
    <dgm:cxn modelId="{583C4E81-48BA-3044-A95E-D7EEFE5EBA55}" type="presParOf" srcId="{1A3A9D97-70E5-7B4E-942C-263AF1D07774}" destId="{DF3BD409-70FB-FD4A-A753-FDCE4D408171}" srcOrd="0" destOrd="0" presId="urn:microsoft.com/office/officeart/2005/8/layout/hierarchy1"/>
    <dgm:cxn modelId="{770C3FEF-3A73-984C-8905-952D169D6295}" type="presParOf" srcId="{DF3BD409-70FB-FD4A-A753-FDCE4D408171}" destId="{D3216F68-5144-BA4B-8CCD-AF99DA7D362E}" srcOrd="0" destOrd="0" presId="urn:microsoft.com/office/officeart/2005/8/layout/hierarchy1"/>
    <dgm:cxn modelId="{7B66387A-44C0-C844-9740-7C23BB36FA76}" type="presParOf" srcId="{DF3BD409-70FB-FD4A-A753-FDCE4D408171}" destId="{2693D42D-AEA0-214C-B1A7-E402599BD65F}" srcOrd="1" destOrd="0" presId="urn:microsoft.com/office/officeart/2005/8/layout/hierarchy1"/>
    <dgm:cxn modelId="{9A86D609-A92F-5A49-AF3A-B62DE425E04A}" type="presParOf" srcId="{1A3A9D97-70E5-7B4E-942C-263AF1D07774}" destId="{0F6FA8E3-CE82-B244-8745-9C1B928BE2E2}" srcOrd="1" destOrd="0" presId="urn:microsoft.com/office/officeart/2005/8/layout/hierarchy1"/>
    <dgm:cxn modelId="{97FD57FB-CD3F-7F48-988C-A5CDC897983D}" type="presParOf" srcId="{3B3CE55B-C9B6-2542-8520-2BA3B17BC8D3}" destId="{8F5E0891-3997-274F-B21B-73DAB056348B}" srcOrd="2" destOrd="0" presId="urn:microsoft.com/office/officeart/2005/8/layout/hierarchy1"/>
    <dgm:cxn modelId="{E008774D-9160-B54E-BBA2-FE6FA7052F63}" type="presParOf" srcId="{8F5E0891-3997-274F-B21B-73DAB056348B}" destId="{7104CE49-F7A9-404A-82F9-40D9D02A5DB6}" srcOrd="0" destOrd="0" presId="urn:microsoft.com/office/officeart/2005/8/layout/hierarchy1"/>
    <dgm:cxn modelId="{205F1A78-7565-4047-97CF-BB41AD629A11}" type="presParOf" srcId="{7104CE49-F7A9-404A-82F9-40D9D02A5DB6}" destId="{8E9DE349-BB0C-594F-A13C-C12EE96B7BF8}" srcOrd="0" destOrd="0" presId="urn:microsoft.com/office/officeart/2005/8/layout/hierarchy1"/>
    <dgm:cxn modelId="{6E186789-E856-9F48-AD2A-3CBD2DC4BE1E}" type="presParOf" srcId="{7104CE49-F7A9-404A-82F9-40D9D02A5DB6}" destId="{DBC18F06-B162-884F-9704-8390839FA7B0}" srcOrd="1" destOrd="0" presId="urn:microsoft.com/office/officeart/2005/8/layout/hierarchy1"/>
    <dgm:cxn modelId="{135684F6-D2C7-2045-A740-1DC26DE39E4C}" type="presParOf" srcId="{8F5E0891-3997-274F-B21B-73DAB056348B}" destId="{034E32BB-8A0E-2C46-ABCD-88C330B17F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F2208-314A-4C31-88C8-FDC6BB62356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37B09-A36E-4307-AC29-520DA07FE19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4B94C-1575-4B74-9F3D-5DCF447AA75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a:t>Non stationair</a:t>
          </a:r>
          <a:endParaRPr lang="en-US" sz="2500" kern="1200"/>
        </a:p>
      </dsp:txBody>
      <dsp:txXfrm>
        <a:off x="1435590" y="531"/>
        <a:ext cx="9080009" cy="1242935"/>
      </dsp:txXfrm>
    </dsp:sp>
    <dsp:sp modelId="{9A88C28B-6D42-4A0A-A3AC-45CFDB5FC440}">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59883-0E16-4884-974F-BA2E3C8080E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D42FC-C9E2-4092-AE86-277332FDAFC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a:t>Betekenis hangt af van de context</a:t>
          </a:r>
          <a:endParaRPr lang="en-US" sz="2500" kern="1200"/>
        </a:p>
      </dsp:txBody>
      <dsp:txXfrm>
        <a:off x="1435590" y="1554201"/>
        <a:ext cx="9080009" cy="1242935"/>
      </dsp:txXfrm>
    </dsp:sp>
    <dsp:sp modelId="{10CDE1F1-3640-4718-A2A5-7CAC1D3F8A1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C9EFC-83E5-44AE-8EEA-BCBD5D0A7A6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2DA81-D75B-48F0-8090-26044851D77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a:t>Communicatie speelt belangrijke rol in besluitvorming</a:t>
          </a:r>
          <a:endParaRPr lang="en-US" sz="25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E5790-E22F-3147-B2A1-B8F64D993CEF}">
      <dsp:nvSpPr>
        <dsp:cNvPr id="0" name=""/>
        <dsp:cNvSpPr/>
      </dsp:nvSpPr>
      <dsp:spPr>
        <a:xfrm>
          <a:off x="0" y="1080567"/>
          <a:ext cx="2957512" cy="1878020"/>
        </a:xfrm>
        <a:prstGeom prst="roundRect">
          <a:avLst>
            <a:gd name="adj" fmla="val 10000"/>
          </a:avLst>
        </a:prstGeom>
        <a:solidFill>
          <a:schemeClr val="accent1">
            <a:lumMod val="40000"/>
            <a:lumOff val="60000"/>
          </a:schemeClr>
        </a:solidFill>
        <a:ln w="12700" cap="flat" cmpd="sng" algn="ctr">
          <a:solidFill>
            <a:schemeClr val="accent5">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F5BD8-04D9-AF4B-B0D3-A930FB974769}">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a:t>Wat is er gaande?</a:t>
          </a:r>
          <a:endParaRPr lang="en-US" sz="3500" kern="1200"/>
        </a:p>
      </dsp:txBody>
      <dsp:txXfrm>
        <a:off x="383617" y="1447754"/>
        <a:ext cx="2847502" cy="1768010"/>
      </dsp:txXfrm>
    </dsp:sp>
    <dsp:sp modelId="{D3216F68-5144-BA4B-8CCD-AF99DA7D362E}">
      <dsp:nvSpPr>
        <dsp:cNvPr id="0" name=""/>
        <dsp:cNvSpPr/>
      </dsp:nvSpPr>
      <dsp:spPr>
        <a:xfrm>
          <a:off x="3614737" y="1080567"/>
          <a:ext cx="2957512" cy="18780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3D42D-AEA0-214C-B1A7-E402599BD65F}">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dirty="0"/>
            <a:t>Samen schakelen</a:t>
          </a:r>
          <a:endParaRPr lang="en-US" sz="3500" kern="1200" dirty="0"/>
        </a:p>
      </dsp:txBody>
      <dsp:txXfrm>
        <a:off x="3998355" y="1447754"/>
        <a:ext cx="2847502" cy="1768010"/>
      </dsp:txXfrm>
    </dsp:sp>
    <dsp:sp modelId="{8E9DE349-BB0C-594F-A13C-C12EE96B7BF8}">
      <dsp:nvSpPr>
        <dsp:cNvPr id="0" name=""/>
        <dsp:cNvSpPr/>
      </dsp:nvSpPr>
      <dsp:spPr>
        <a:xfrm>
          <a:off x="7229475" y="1080567"/>
          <a:ext cx="2957512" cy="187802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18F06-B162-884F-9704-8390839FA7B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nl-NL" sz="3500" kern="1200" dirty="0"/>
            <a:t>Accepteer dat iedereen een ander mens is </a:t>
          </a:r>
          <a:endParaRPr lang="en-US" sz="3500" kern="1200" dirty="0"/>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FE52C-4972-D249-97C0-B3663FCF53D8}" type="datetimeFigureOut">
              <a:rPr lang="nl-NL" smtClean="0"/>
              <a:t>29-05-2023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B9656-89B4-BA41-8C78-3C1A82374A48}" type="slidenum">
              <a:rPr lang="nl-NL" smtClean="0"/>
              <a:t>‹nr.›</a:t>
            </a:fld>
            <a:endParaRPr lang="nl-NL"/>
          </a:p>
        </p:txBody>
      </p:sp>
    </p:spTree>
    <p:extLst>
      <p:ext uri="{BB962C8B-B14F-4D97-AF65-F5344CB8AC3E}">
        <p14:creationId xmlns:p14="http://schemas.microsoft.com/office/powerpoint/2010/main" val="81937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Raket jongeren</a:t>
            </a:r>
          </a:p>
          <a:p>
            <a:r>
              <a:rPr lang="nl-NL" dirty="0"/>
              <a:t>Was het maar waar dat dit onze realiteit is. </a:t>
            </a:r>
          </a:p>
          <a:p>
            <a:r>
              <a:rPr lang="nl-NL" dirty="0"/>
              <a:t>Dat we jongeren kunnen opstuwen in de vaart der volkeren naar het doel dat we voor ogen hebben </a:t>
            </a:r>
          </a:p>
          <a:p>
            <a:r>
              <a:rPr lang="nl-NL" dirty="0"/>
              <a:t>en precies uit kunnen tekenen wat daarvoor nodig is. </a:t>
            </a:r>
          </a:p>
          <a:p>
            <a:r>
              <a:rPr lang="nl-NL" dirty="0"/>
              <a:t>Helaas is dat niet de realiteit. I</a:t>
            </a:r>
          </a:p>
          <a:p>
            <a:r>
              <a:rPr lang="nl-NL" b="1" dirty="0"/>
              <a:t>Onzekerheid</a:t>
            </a:r>
          </a:p>
          <a:p>
            <a:r>
              <a:rPr lang="nl-NL" dirty="0"/>
              <a:t>Ik ga u mij nemen aan de hand van een verhaal over hoe ik onzekerheid als vertrekpunt neem voor mijn werk en ervaring in de zorg. </a:t>
            </a:r>
          </a:p>
          <a:p>
            <a:r>
              <a:rPr lang="nl-NL" dirty="0"/>
              <a:t>Onzekerheid is een niche in het vakgebied van organisatiekunde. </a:t>
            </a:r>
          </a:p>
          <a:p>
            <a:r>
              <a:rPr lang="nl-NL" dirty="0"/>
              <a:t>Niet geliefd want we willen grip en duidelijkheid hebben. </a:t>
            </a:r>
          </a:p>
          <a:p>
            <a:r>
              <a:rPr lang="nl-NL" dirty="0"/>
              <a:t> </a:t>
            </a:r>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2</a:t>
            </a:fld>
            <a:endParaRPr lang="nl-NL"/>
          </a:p>
        </p:txBody>
      </p:sp>
    </p:spTree>
    <p:extLst>
      <p:ext uri="{BB962C8B-B14F-4D97-AF65-F5344CB8AC3E}">
        <p14:creationId xmlns:p14="http://schemas.microsoft.com/office/powerpoint/2010/main" val="295102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Gewoontedier</a:t>
            </a:r>
          </a:p>
          <a:p>
            <a:r>
              <a:rPr lang="nl-NL" dirty="0"/>
              <a:t>Een mens als gewoontedier houdt niet van onvoorspelbaarheid en veel onzekerheden  </a:t>
            </a:r>
          </a:p>
          <a:p>
            <a:r>
              <a:rPr lang="nl-NL" dirty="0"/>
              <a:t>En daar is niets mis mee, maar we moeten er wel mee leren omgaan.</a:t>
            </a:r>
          </a:p>
          <a:p>
            <a:r>
              <a:rPr lang="nl-NL" b="1" dirty="0"/>
              <a:t>De fiets</a:t>
            </a:r>
          </a:p>
          <a:p>
            <a:r>
              <a:rPr lang="nl-NL" dirty="0"/>
              <a:t>Deze fiets stuurt omgekeerd naar links dan naar rechts sturen staat symbool hoe lastig het is wat wij vragen aan jongeren met ingesleten patronen om zich anders te gaan gedragen. Gemiddeld duurt het 8 maanden voordat je ,kunt wegrijden en daarna…..twee maanden om het weer af te leren.</a:t>
            </a:r>
          </a:p>
          <a:p>
            <a:r>
              <a:rPr lang="nl-NL" b="1" dirty="0"/>
              <a:t>Omgeving</a:t>
            </a:r>
          </a:p>
          <a:p>
            <a:r>
              <a:rPr lang="nl-NL" dirty="0"/>
              <a:t> Slechts een </a:t>
            </a:r>
            <a:r>
              <a:rPr lang="nl-NL" dirty="0" err="1"/>
              <a:t>kline</a:t>
            </a:r>
            <a:r>
              <a:rPr lang="nl-NL" dirty="0"/>
              <a:t> interventie in een omgeving die meewerkt. Laat staan dat die context onzeker en niet gekend is. Een mysterie</a:t>
            </a:r>
          </a:p>
          <a:p>
            <a:endParaRPr lang="nl-NL" dirty="0"/>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3</a:t>
            </a:fld>
            <a:endParaRPr lang="nl-NL"/>
          </a:p>
        </p:txBody>
      </p:sp>
    </p:spTree>
    <p:extLst>
      <p:ext uri="{BB962C8B-B14F-4D97-AF65-F5344CB8AC3E}">
        <p14:creationId xmlns:p14="http://schemas.microsoft.com/office/powerpoint/2010/main" val="71027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iconische foto van Barack Obama in de </a:t>
            </a:r>
            <a:r>
              <a:rPr lang="nl-NL" dirty="0" err="1"/>
              <a:t>decision</a:t>
            </a:r>
            <a:r>
              <a:rPr lang="nl-NL" dirty="0"/>
              <a:t> room. Uw dagelijkse realiteit </a:t>
            </a:r>
            <a:r>
              <a:rPr lang="nl-NL" dirty="0" err="1"/>
              <a:t>beslisingen</a:t>
            </a:r>
            <a:r>
              <a:rPr lang="nl-NL" dirty="0"/>
              <a:t> nemen met een onzekere uitkomst</a:t>
            </a:r>
          </a:p>
          <a:p>
            <a:endParaRPr lang="nl-NL" dirty="0"/>
          </a:p>
          <a:p>
            <a:r>
              <a:rPr lang="nl-NL" dirty="0"/>
              <a:t>De raket is een puzzel:</a:t>
            </a:r>
          </a:p>
          <a:p>
            <a:endParaRPr lang="nl-NL" dirty="0"/>
          </a:p>
          <a:p>
            <a:r>
              <a:rPr lang="nl-NL" dirty="0"/>
              <a:t>1. Scherp gedefinieerde regels en een oplossing</a:t>
            </a:r>
          </a:p>
          <a:p>
            <a:endParaRPr lang="nl-NL" dirty="0"/>
          </a:p>
          <a:p>
            <a:r>
              <a:rPr lang="nl-NL" dirty="0"/>
              <a:t>2. Stationair en daardoor voorspelbaar</a:t>
            </a:r>
          </a:p>
          <a:p>
            <a:endParaRPr lang="nl-NL" dirty="0"/>
          </a:p>
          <a:p>
            <a:r>
              <a:rPr lang="nl-NL" dirty="0"/>
              <a:t>Mysterie:</a:t>
            </a:r>
          </a:p>
          <a:p>
            <a:endParaRPr lang="nl-NL" dirty="0"/>
          </a:p>
          <a:p>
            <a:pPr marL="228600" indent="-228600">
              <a:buAutoNum type="arabicPeriod"/>
            </a:pPr>
            <a:r>
              <a:rPr lang="nl-NL" dirty="0"/>
              <a:t>Uitkomst is onzeker is er sprake van een mysterie</a:t>
            </a:r>
          </a:p>
          <a:p>
            <a:pPr marL="228600" indent="-228600">
              <a:buAutoNum type="arabicPeriod"/>
            </a:pPr>
            <a:endParaRPr lang="nl-NL" dirty="0"/>
          </a:p>
          <a:p>
            <a:pPr marL="228600" indent="-228600">
              <a:buAutoNum type="arabicPeriod"/>
            </a:pPr>
            <a:r>
              <a:rPr lang="nl-NL" dirty="0"/>
              <a:t>Alleen kritische factoren</a:t>
            </a:r>
          </a:p>
          <a:p>
            <a:pPr marL="228600" indent="-228600">
              <a:buAutoNum type="arabicPeriod"/>
            </a:pPr>
            <a:endParaRPr lang="nl-NL" dirty="0"/>
          </a:p>
          <a:p>
            <a:pPr marL="228600" indent="-228600">
              <a:buAutoNum type="arabicPeriod"/>
            </a:pPr>
            <a:r>
              <a:rPr lang="nl-NL" dirty="0"/>
              <a:t>Het niet weten wat er gaande is</a:t>
            </a:r>
          </a:p>
          <a:p>
            <a:endParaRPr lang="nl-NL" dirty="0"/>
          </a:p>
          <a:p>
            <a:endParaRPr lang="nl-NL" dirty="0"/>
          </a:p>
          <a:p>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AFC3F885-C4BE-0344-8B8D-6BDFDCCE22ED}" type="slidenum">
              <a:rPr lang="nl-NL" smtClean="0"/>
              <a:t>4</a:t>
            </a:fld>
            <a:endParaRPr lang="nl-NL"/>
          </a:p>
        </p:txBody>
      </p:sp>
    </p:spTree>
    <p:extLst>
      <p:ext uri="{BB962C8B-B14F-4D97-AF65-F5344CB8AC3E}">
        <p14:creationId xmlns:p14="http://schemas.microsoft.com/office/powerpoint/2010/main" val="234930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2060"/>
              </a:solidFill>
              <a:latin typeface="Averta"/>
            </a:endParaRPr>
          </a:p>
          <a:p>
            <a:pPr marL="228600" indent="-228600">
              <a:buAutoNum type="arabicPeriod"/>
            </a:pPr>
            <a:endParaRPr lang="nl-NL" dirty="0"/>
          </a:p>
          <a:p>
            <a:pPr marL="0" indent="0">
              <a:buNone/>
            </a:pPr>
            <a:r>
              <a:rPr lang="nl-NL" dirty="0"/>
              <a:t>Ik durf de stelling aan dat luisteren essentieel is en dat je altijd hebt te werken met een onvolledig beeld</a:t>
            </a:r>
          </a:p>
          <a:p>
            <a:endParaRPr lang="nl-NL" dirty="0"/>
          </a:p>
          <a:p>
            <a:endParaRPr lang="nl-NL" dirty="0"/>
          </a:p>
          <a:p>
            <a:r>
              <a:rPr lang="nl-NL" dirty="0"/>
              <a:t>Ik wil u meenemen in hoe je kunt omgaan met die onzekerheid waarmee ook u elke dag werkt. Wellicht kunt u de lessen over hoe je met onzekerheid kunt omgaan meenemen in uw werk waar ik met bewondering en verwondering in mee kijk door mijn collega Etienne van Koningsveld die tot voor kort hetzelfde werk als u deed in Gelderland.</a:t>
            </a:r>
          </a:p>
          <a:p>
            <a:endParaRPr lang="nl-NL" dirty="0"/>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5</a:t>
            </a:fld>
            <a:endParaRPr lang="nl-NL"/>
          </a:p>
        </p:txBody>
      </p:sp>
    </p:spTree>
    <p:extLst>
      <p:ext uri="{BB962C8B-B14F-4D97-AF65-F5344CB8AC3E}">
        <p14:creationId xmlns:p14="http://schemas.microsoft.com/office/powerpoint/2010/main" val="80158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002060"/>
                </a:solidFill>
                <a:latin typeface="Averta"/>
              </a:rPr>
              <a:t>Wat we staan we onder de onzekerheid van het niet weten? Ik ga u meenemen met alledaagse voorbeelden.</a:t>
            </a:r>
          </a:p>
          <a:p>
            <a:endParaRPr lang="nl-NL" sz="1200" dirty="0">
              <a:solidFill>
                <a:srgbClr val="002060"/>
              </a:solidFill>
              <a:latin typeface="Averta"/>
            </a:endParaRPr>
          </a:p>
          <a:p>
            <a:r>
              <a:rPr lang="nl-NL" sz="1200" dirty="0">
                <a:solidFill>
                  <a:srgbClr val="002060"/>
                </a:solidFill>
                <a:latin typeface="Averta"/>
              </a:rPr>
              <a:t>Non stationair er is geen sprake van onveranderbare wetenschappelijke wetten zoals natuurwetten: </a:t>
            </a:r>
          </a:p>
          <a:p>
            <a:pPr marL="171450" indent="-171450">
              <a:buFont typeface="Arial" panose="020B0604020202020204" pitchFamily="34" charset="0"/>
              <a:buChar char="•"/>
            </a:pPr>
            <a:r>
              <a:rPr lang="nl-NL" sz="1200" dirty="0">
                <a:solidFill>
                  <a:srgbClr val="002060"/>
                </a:solidFill>
                <a:latin typeface="Averta"/>
              </a:rPr>
              <a:t>het weer pas vlak van tevoren kunnen we het redelijk goed voorspellen. </a:t>
            </a:r>
          </a:p>
          <a:p>
            <a:pPr marL="171450" indent="-171450">
              <a:buFont typeface="Arial" panose="020B0604020202020204" pitchFamily="34" charset="0"/>
              <a:buChar char="•"/>
            </a:pPr>
            <a:r>
              <a:rPr lang="nl-NL" sz="1200" dirty="0">
                <a:solidFill>
                  <a:srgbClr val="002060"/>
                </a:solidFill>
                <a:latin typeface="Averta"/>
              </a:rPr>
              <a:t>Het verkeer op een snelweg….</a:t>
            </a:r>
          </a:p>
          <a:p>
            <a:endParaRPr lang="nl-NL" sz="1200" dirty="0">
              <a:solidFill>
                <a:srgbClr val="002060"/>
              </a:solidFill>
              <a:latin typeface="Averta"/>
            </a:endParaRPr>
          </a:p>
          <a:p>
            <a:pPr lvl="0"/>
            <a:r>
              <a:rPr lang="nl-NL" sz="1200" dirty="0">
                <a:solidFill>
                  <a:srgbClr val="002060"/>
                </a:solidFill>
                <a:latin typeface="Averta"/>
              </a:rPr>
              <a:t>De betekenis die mensen geven aan een situatie en het ‘rationele gedrag’ dat daarmee samenhangt wordt voor een belangrijk deel bepaald met de context van de situatie. Het dilemma van de appel</a:t>
            </a:r>
          </a:p>
          <a:p>
            <a:pPr lvl="0"/>
            <a:endParaRPr lang="nl-NL" sz="1200" dirty="0">
              <a:solidFill>
                <a:srgbClr val="002060"/>
              </a:solidFill>
              <a:latin typeface="Averta"/>
            </a:endParaRPr>
          </a:p>
          <a:p>
            <a:pPr lvl="0"/>
            <a:r>
              <a:rPr lang="nl-NL" sz="1200" dirty="0">
                <a:solidFill>
                  <a:srgbClr val="002060"/>
                </a:solidFill>
                <a:latin typeface="Averta"/>
              </a:rPr>
              <a:t>Mensen zijn sociale dieren en communicatie speelt een belangrijke rol in besluitvorming.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2060"/>
                </a:solidFill>
                <a:latin typeface="Averta"/>
              </a:rPr>
              <a:t>Preventie: voor mij als ambtenaar in de veiligheidsketen in preventie: onderwijs. Voor onderwijs is preventie niet het onderwijs zelf maar dat kinderen niet met een lege maag naar school gaan. Hoe je de vraag </a:t>
            </a:r>
            <a:r>
              <a:rPr lang="nl-NL" sz="1200" dirty="0" err="1">
                <a:solidFill>
                  <a:srgbClr val="002060"/>
                </a:solidFill>
                <a:latin typeface="Averta"/>
              </a:rPr>
              <a:t>framed</a:t>
            </a:r>
            <a:r>
              <a:rPr lang="nl-NL" sz="1200" dirty="0">
                <a:solidFill>
                  <a:srgbClr val="002060"/>
                </a:solidFill>
                <a:latin typeface="Averta"/>
              </a:rPr>
              <a:t> bepaald mede waarover een besluit wordt genomen. Wie plaats je uit huis: het kind of de dader? Is veilig thuis niet de plek waar je woont en het veilig is in plaats van een meldpunt met alle goede intenties? Woorden en beelden doen er toe. Wat zijn je eigen veronderstellingen waarop je besluiten neemt?</a:t>
            </a:r>
          </a:p>
        </p:txBody>
      </p:sp>
      <p:sp>
        <p:nvSpPr>
          <p:cNvPr id="4" name="Tijdelijke aanduiding voor dianummer 3"/>
          <p:cNvSpPr>
            <a:spLocks noGrp="1"/>
          </p:cNvSpPr>
          <p:nvPr>
            <p:ph type="sldNum" sz="quarter" idx="5"/>
          </p:nvPr>
        </p:nvSpPr>
        <p:spPr/>
        <p:txBody>
          <a:bodyPr/>
          <a:lstStyle/>
          <a:p>
            <a:fld id="{AFC3F885-C4BE-0344-8B8D-6BDFDCCE22ED}" type="slidenum">
              <a:rPr lang="nl-NL" smtClean="0"/>
              <a:t>6</a:t>
            </a:fld>
            <a:endParaRPr lang="nl-NL"/>
          </a:p>
        </p:txBody>
      </p:sp>
    </p:spTree>
    <p:extLst>
      <p:ext uri="{BB962C8B-B14F-4D97-AF65-F5344CB8AC3E}">
        <p14:creationId xmlns:p14="http://schemas.microsoft.com/office/powerpoint/2010/main" val="341167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2060"/>
              </a:solidFill>
              <a:latin typeface="Aver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Hoe kan je dan omgaan met onzekerheid? In het dagelijks leven gaan we constant om met die onzekerheid die we vaak in het werk willen uitbannen. In een situatie van hoge onzekerheid is de realiteit dat mensen op zoek gaan naar een werkbare oplossing, in plaats van een weloverwogen oplossing te zoeken op basis van optimale kennis. Drie wegen staan open waar ik kort op inga. Maar voordat ik dat doe neem ik u even mee in het accepteren van het niet weten</a:t>
            </a:r>
            <a:endParaRPr lang="nl-NL" sz="1200" dirty="0">
              <a:solidFill>
                <a:srgbClr val="002060"/>
              </a:solidFill>
              <a:latin typeface="Averta"/>
            </a:endParaRPr>
          </a:p>
          <a:p>
            <a:endParaRPr lang="nl-NL" dirty="0"/>
          </a:p>
          <a:p>
            <a:r>
              <a:rPr lang="nl-NL" dirty="0"/>
              <a:t>Netwerken</a:t>
            </a:r>
          </a:p>
          <a:p>
            <a:pPr lvl="1"/>
            <a:r>
              <a:rPr lang="nl-NL" dirty="0"/>
              <a:t>Hoe mee hoe beter</a:t>
            </a:r>
          </a:p>
          <a:p>
            <a:r>
              <a:rPr lang="nl-NL" dirty="0"/>
              <a:t>Heterogeniteit</a:t>
            </a:r>
          </a:p>
          <a:p>
            <a:pPr lvl="1"/>
            <a:r>
              <a:rPr lang="nl-NL" dirty="0"/>
              <a:t>Accepteer het verschil</a:t>
            </a:r>
          </a:p>
          <a:p>
            <a:r>
              <a:rPr lang="nl-NL" dirty="0"/>
              <a:t>Feedback</a:t>
            </a:r>
          </a:p>
          <a:p>
            <a:pPr lvl="1"/>
            <a:r>
              <a:rPr lang="nl-NL" dirty="0"/>
              <a:t>Wat is het effect? Negatief  of positief. Zo voor de hand liggend en o zo kwetsbaar. </a:t>
            </a:r>
          </a:p>
          <a:p>
            <a:r>
              <a:rPr lang="nl-NL" dirty="0"/>
              <a:t>Ruis </a:t>
            </a:r>
          </a:p>
          <a:p>
            <a:pPr lvl="1"/>
            <a:r>
              <a:rPr lang="nl-NL" dirty="0"/>
              <a:t>Nieuwe impulsen een training bij extremisten ergens zelf inzicht te krijgen een spoor van twijfel of hoop dat koesteren</a:t>
            </a:r>
          </a:p>
          <a:p>
            <a:pPr lvl="1"/>
            <a:r>
              <a:rPr lang="nl-NL" dirty="0"/>
              <a:t>Live event</a:t>
            </a:r>
          </a:p>
          <a:p>
            <a:pPr marL="228600" indent="-228600">
              <a:buFont typeface="+mj-lt"/>
              <a:buAutoNum type="arabicPeriod"/>
            </a:pPr>
            <a:endParaRPr lang="nl-NL" sz="1200" dirty="0">
              <a:solidFill>
                <a:srgbClr val="002060"/>
              </a:solidFill>
              <a:latin typeface="Avert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7</a:t>
            </a:fld>
            <a:endParaRPr lang="nl-NL"/>
          </a:p>
        </p:txBody>
      </p:sp>
    </p:spTree>
    <p:extLst>
      <p:ext uri="{BB962C8B-B14F-4D97-AF65-F5344CB8AC3E}">
        <p14:creationId xmlns:p14="http://schemas.microsoft.com/office/powerpoint/2010/main" val="13672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2060"/>
              </a:solidFill>
              <a:latin typeface="Aver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Even naar het rapport. Ik zou dat willen </a:t>
            </a:r>
            <a:r>
              <a:rPr lang="nl-NL" sz="1200" kern="1200" dirty="0" err="1">
                <a:solidFill>
                  <a:schemeClr val="tx1"/>
                </a:solidFill>
                <a:effectLst/>
                <a:latin typeface="+mn-lt"/>
                <a:ea typeface="+mn-ea"/>
                <a:cs typeface="+mn-cs"/>
              </a:rPr>
              <a:t>samemnvatten</a:t>
            </a:r>
            <a:r>
              <a:rPr lang="nl-NL" sz="1200" kern="1200" dirty="0">
                <a:solidFill>
                  <a:schemeClr val="tx1"/>
                </a:solidFill>
                <a:effectLst/>
                <a:latin typeface="+mn-lt"/>
                <a:ea typeface="+mn-ea"/>
                <a:cs typeface="+mn-cs"/>
              </a:rPr>
              <a:t> met de vraag: wat is er gaande?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Feedback zowel positief als negatief</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Heterogeniteit accepteer de verschillende invalshoeken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focus ligt daarbij op de manier waarop we de situatie waarderen.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Niet op het afwegen van mogelijkheden om vervolgens de beste oplossing te kiezen op basis van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is geen puzzel </a:t>
            </a:r>
            <a:r>
              <a:rPr lang="nl-NL" sz="1200" kern="1200" dirty="0">
                <a:solidFill>
                  <a:schemeClr val="tx1"/>
                </a:solidFill>
                <a:effectLst/>
                <a:latin typeface="+mn-lt"/>
                <a:ea typeface="+mn-ea"/>
                <a:cs typeface="+mn-cs"/>
                <a:sym typeface="Wingdings"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parallel maar wat zegt de theorie over onzekerheidsreductie</a:t>
            </a:r>
          </a:p>
          <a:p>
            <a:endParaRPr lang="nl-NL" dirty="0"/>
          </a:p>
          <a:p>
            <a:pPr marL="228600" indent="-228600">
              <a:buFont typeface="+mj-lt"/>
              <a:buAutoNum type="arabicPeriod"/>
            </a:pPr>
            <a:r>
              <a:rPr lang="nl-NL" sz="1200" dirty="0">
                <a:solidFill>
                  <a:srgbClr val="002060"/>
                </a:solidFill>
                <a:latin typeface="Averta"/>
              </a:rPr>
              <a:t>Bereidheid om </a:t>
            </a:r>
            <a:r>
              <a:rPr lang="nl-NL" sz="1200" dirty="0" err="1">
                <a:solidFill>
                  <a:srgbClr val="002060"/>
                </a:solidFill>
                <a:latin typeface="Averta"/>
              </a:rPr>
              <a:t>onbevoordeeld</a:t>
            </a:r>
            <a:r>
              <a:rPr lang="nl-NL" sz="1200" dirty="0">
                <a:solidFill>
                  <a:srgbClr val="002060"/>
                </a:solidFill>
                <a:latin typeface="Averta"/>
              </a:rPr>
              <a:t> luisteren </a:t>
            </a:r>
          </a:p>
          <a:p>
            <a:pPr marL="228600" indent="-228600">
              <a:buFont typeface="+mj-lt"/>
              <a:buAutoNum type="arabicPeriod"/>
            </a:pPr>
            <a:r>
              <a:rPr lang="nl-NL" sz="1200" dirty="0">
                <a:solidFill>
                  <a:srgbClr val="002060"/>
                </a:solidFill>
                <a:latin typeface="Averta"/>
              </a:rPr>
              <a:t>Open </a:t>
            </a:r>
            <a:r>
              <a:rPr lang="nl-NL" sz="1200" dirty="0" err="1">
                <a:solidFill>
                  <a:srgbClr val="002060"/>
                </a:solidFill>
                <a:latin typeface="Averta"/>
              </a:rPr>
              <a:t>minded</a:t>
            </a:r>
            <a:r>
              <a:rPr lang="nl-NL" sz="1200" dirty="0">
                <a:solidFill>
                  <a:srgbClr val="002060"/>
                </a:solidFill>
                <a:latin typeface="Averta"/>
              </a:rPr>
              <a:t> voor andere </a:t>
            </a:r>
            <a:r>
              <a:rPr lang="nl-NL" sz="1200" dirty="0" err="1">
                <a:solidFill>
                  <a:srgbClr val="002060"/>
                </a:solidFill>
                <a:latin typeface="Averta"/>
              </a:rPr>
              <a:t>zienswijzes</a:t>
            </a:r>
            <a:r>
              <a:rPr lang="nl-NL" sz="1200" dirty="0">
                <a:solidFill>
                  <a:srgbClr val="002060"/>
                </a:solidFill>
                <a:latin typeface="Averta"/>
              </a:rPr>
              <a:t> wat ook betekent  de eigen veronderstellingen ter discussie stellen</a:t>
            </a:r>
          </a:p>
          <a:p>
            <a:pPr marL="228600" indent="-228600">
              <a:buFont typeface="+mj-lt"/>
              <a:buAutoNum type="arabicPeriod"/>
            </a:pPr>
            <a:r>
              <a:rPr lang="nl-NL" sz="1200" dirty="0">
                <a:solidFill>
                  <a:srgbClr val="002060"/>
                </a:solidFill>
                <a:latin typeface="Averta"/>
              </a:rPr>
              <a:t>Gezamenlijk doel</a:t>
            </a:r>
          </a:p>
          <a:p>
            <a:pPr marL="228600" indent="-228600">
              <a:buFont typeface="+mj-lt"/>
              <a:buAutoNum type="arabicPeriod"/>
            </a:pPr>
            <a:endParaRPr lang="nl-NL" sz="1200" dirty="0">
              <a:solidFill>
                <a:srgbClr val="002060"/>
              </a:solidFill>
              <a:latin typeface="Averta"/>
            </a:endParaRPr>
          </a:p>
          <a:p>
            <a:pPr marL="0" indent="0">
              <a:buFont typeface="+mj-lt"/>
              <a:buNone/>
            </a:pPr>
            <a:endParaRPr lang="nl-NL" sz="1200" dirty="0">
              <a:solidFill>
                <a:srgbClr val="002060"/>
              </a:solidFill>
              <a:latin typeface="Averta"/>
            </a:endParaRPr>
          </a:p>
          <a:p>
            <a:pPr marL="0" indent="0">
              <a:buFont typeface="+mj-lt"/>
              <a:buNone/>
            </a:pPr>
            <a:r>
              <a:rPr lang="nl-NL" sz="1200" dirty="0">
                <a:solidFill>
                  <a:srgbClr val="002060"/>
                </a:solidFill>
                <a:latin typeface="Averta"/>
              </a:rPr>
              <a:t>Wat kunt u doen?</a:t>
            </a:r>
          </a:p>
          <a:p>
            <a:pPr marL="228600" indent="-228600">
              <a:buFont typeface="+mj-lt"/>
              <a:buAutoNum type="arabicPeriod"/>
            </a:pPr>
            <a:r>
              <a:rPr lang="nl-NL" sz="1200" dirty="0">
                <a:solidFill>
                  <a:srgbClr val="002060"/>
                </a:solidFill>
                <a:latin typeface="Averta"/>
              </a:rPr>
              <a:t>Ruimte </a:t>
            </a:r>
            <a:r>
              <a:rPr lang="nl-NL" sz="1200" dirty="0" err="1">
                <a:solidFill>
                  <a:srgbClr val="002060"/>
                </a:solidFill>
                <a:latin typeface="Averta"/>
              </a:rPr>
              <a:t>creeren</a:t>
            </a:r>
            <a:endParaRPr lang="nl-NL" sz="1200" dirty="0">
              <a:solidFill>
                <a:srgbClr val="002060"/>
              </a:solidFill>
              <a:latin typeface="Averta"/>
            </a:endParaRPr>
          </a:p>
          <a:p>
            <a:pPr marL="228600" indent="-228600">
              <a:buFont typeface="+mj-lt"/>
              <a:buAutoNum type="arabicPeriod"/>
            </a:pPr>
            <a:r>
              <a:rPr lang="nl-NL" sz="1200" dirty="0">
                <a:solidFill>
                  <a:srgbClr val="002060"/>
                </a:solidFill>
                <a:latin typeface="Averta"/>
              </a:rPr>
              <a:t>Inzicht geven</a:t>
            </a:r>
          </a:p>
          <a:p>
            <a:pPr marL="228600" indent="-228600">
              <a:buFont typeface="+mj-lt"/>
              <a:buAutoNum type="arabicPeriod"/>
            </a:pPr>
            <a:r>
              <a:rPr lang="nl-NL" sz="1200" dirty="0">
                <a:solidFill>
                  <a:srgbClr val="002060"/>
                </a:solidFill>
                <a:latin typeface="Averta"/>
              </a:rPr>
              <a:t>Geruststellen</a:t>
            </a:r>
          </a:p>
          <a:p>
            <a:pPr marL="228600" indent="-228600">
              <a:buFont typeface="+mj-lt"/>
              <a:buAutoNum type="arabicPeriod"/>
            </a:pPr>
            <a:endParaRPr lang="nl-NL" sz="1200" dirty="0">
              <a:solidFill>
                <a:srgbClr val="002060"/>
              </a:solidFill>
              <a:latin typeface="Averta"/>
            </a:endParaRPr>
          </a:p>
          <a:p>
            <a:pPr marL="228600" indent="-228600">
              <a:buFont typeface="+mj-lt"/>
              <a:buAutoNum type="arabicPeriod"/>
            </a:pPr>
            <a:r>
              <a:rPr lang="nl-NL" sz="1200" dirty="0">
                <a:solidFill>
                  <a:srgbClr val="002060"/>
                </a:solidFill>
                <a:latin typeface="Averta"/>
              </a:rPr>
              <a:t>Wat dopen wij</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74151"/>
                </a:solidFill>
                <a:effectLst/>
                <a:latin typeface="Söhne"/>
              </a:rPr>
              <a:t>We  sluiten een formeel contract met de werkgever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74151"/>
                </a:solidFill>
                <a:effectLst/>
                <a:latin typeface="Söhne"/>
              </a:rPr>
              <a:t>een moraal contact met het gezin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8</a:t>
            </a:fld>
            <a:endParaRPr lang="nl-NL"/>
          </a:p>
        </p:txBody>
      </p:sp>
    </p:spTree>
    <p:extLst>
      <p:ext uri="{BB962C8B-B14F-4D97-AF65-F5344CB8AC3E}">
        <p14:creationId xmlns:p14="http://schemas.microsoft.com/office/powerpoint/2010/main" val="256369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endParaRPr lang="nl-NL" sz="1200" dirty="0">
              <a:solidFill>
                <a:srgbClr val="002060"/>
              </a:solidFill>
              <a:latin typeface="Averta PE"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solidFill>
                  <a:srgbClr val="002060"/>
                </a:solidFill>
                <a:latin typeface="Averta PE" pitchFamily="2" charset="0"/>
              </a:rPr>
              <a:t>Netwerken vraagt om samenwerken: een collectieve inspanning </a:t>
            </a:r>
            <a:r>
              <a:rPr lang="nl-NL" b="0" i="0" dirty="0">
                <a:solidFill>
                  <a:srgbClr val="374151"/>
                </a:solidFill>
                <a:effectLst/>
                <a:latin typeface="Söhne"/>
              </a:rPr>
              <a:t>actie reactie. Hoe meer en hoe </a:t>
            </a:r>
            <a:r>
              <a:rPr lang="nl-NL" b="0" i="0" dirty="0" err="1">
                <a:solidFill>
                  <a:srgbClr val="374151"/>
                </a:solidFill>
                <a:effectLst/>
                <a:latin typeface="Söhne"/>
              </a:rPr>
              <a:t>diverser</a:t>
            </a:r>
            <a:r>
              <a:rPr lang="nl-NL" b="0" i="0" dirty="0">
                <a:solidFill>
                  <a:srgbClr val="374151"/>
                </a:solidFill>
                <a:effectLst/>
                <a:latin typeface="Söhne"/>
              </a:rPr>
              <a:t> de verbindingen hoe beter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b="0" i="0" dirty="0">
                <a:solidFill>
                  <a:srgbClr val="374151"/>
                </a:solidFill>
                <a:effectLst/>
                <a:latin typeface="Söhne"/>
              </a:rPr>
              <a:t>Wees open </a:t>
            </a:r>
            <a:r>
              <a:rPr lang="nl-NL" b="0" i="0" dirty="0" err="1">
                <a:solidFill>
                  <a:srgbClr val="374151"/>
                </a:solidFill>
                <a:effectLst/>
                <a:latin typeface="Söhne"/>
              </a:rPr>
              <a:t>minded</a:t>
            </a:r>
            <a:r>
              <a:rPr lang="nl-NL" b="0" i="0" dirty="0">
                <a:solidFill>
                  <a:srgbClr val="374151"/>
                </a:solidFill>
                <a:effectLst/>
                <a:latin typeface="Söhne"/>
              </a:rPr>
              <a:t>: Je moet bereid zijn om van richting te veranderen, nieuwe ideeën te verkennen en je comfortzone te verlaten. Snel schakelen.</a:t>
            </a:r>
          </a:p>
          <a:p>
            <a:pPr algn="l">
              <a:buFont typeface="+mj-lt"/>
              <a:buAutoNum type="arabicPeriod"/>
            </a:pPr>
            <a:r>
              <a:rPr lang="nl-NL" b="0" i="0" dirty="0">
                <a:solidFill>
                  <a:srgbClr val="374151"/>
                </a:solidFill>
                <a:effectLst/>
                <a:latin typeface="Söhne"/>
              </a:rPr>
              <a:t>Luisteren: Het vermogen om actief te luisteren: geen monoloog </a:t>
            </a:r>
          </a:p>
          <a:p>
            <a:pPr algn="l">
              <a:buFont typeface="+mj-lt"/>
              <a:buAutoNum type="arabicPeriod"/>
            </a:pPr>
            <a:r>
              <a:rPr lang="nl-NL" b="0" i="0" dirty="0">
                <a:solidFill>
                  <a:srgbClr val="374151"/>
                </a:solidFill>
                <a:effectLst/>
                <a:latin typeface="Söhne"/>
              </a:rPr>
              <a:t>Accepteer en bouw voort: niet blokkeren zeg ja maar durf toe te voegen</a:t>
            </a:r>
          </a:p>
          <a:p>
            <a:pPr algn="l">
              <a:buFont typeface="+mj-lt"/>
              <a:buAutoNum type="arabicPeriod"/>
            </a:pPr>
            <a:r>
              <a:rPr lang="nl-NL" b="0" i="0" dirty="0">
                <a:solidFill>
                  <a:srgbClr val="374151"/>
                </a:solidFill>
                <a:effectLst/>
                <a:latin typeface="Söhne"/>
              </a:rPr>
              <a:t>Vertrouw op je intuïtie: Improvisatie draait om spontaniteit </a:t>
            </a:r>
          </a:p>
          <a:p>
            <a:pPr algn="l">
              <a:buFont typeface="+mj-lt"/>
              <a:buAutoNum type="arabicPeriod"/>
            </a:pPr>
            <a:r>
              <a:rPr lang="nl-NL" b="0" i="0" dirty="0">
                <a:solidFill>
                  <a:srgbClr val="374151"/>
                </a:solidFill>
                <a:effectLst/>
                <a:latin typeface="Söhne"/>
              </a:rPr>
              <a:t>Maak fouten en leer ervan: Fouten </a:t>
            </a:r>
            <a:r>
              <a:rPr lang="nl-NL" b="0" i="0" dirty="0" err="1">
                <a:solidFill>
                  <a:srgbClr val="374151"/>
                </a:solidFill>
                <a:effectLst/>
                <a:latin typeface="Söhne"/>
              </a:rPr>
              <a:t>creeren</a:t>
            </a:r>
            <a:r>
              <a:rPr lang="nl-NL" b="0" i="0" dirty="0">
                <a:solidFill>
                  <a:srgbClr val="374151"/>
                </a:solidFill>
                <a:effectLst/>
                <a:latin typeface="Söhne"/>
              </a:rPr>
              <a:t> nieuwe </a:t>
            </a:r>
            <a:r>
              <a:rPr lang="nl-NL" b="0" i="0" dirty="0" err="1">
                <a:solidFill>
                  <a:srgbClr val="374151"/>
                </a:solidFill>
                <a:effectLst/>
                <a:latin typeface="Söhne"/>
              </a:rPr>
              <a:t>ideeen</a:t>
            </a:r>
            <a:endParaRPr lang="nl-NL" b="0" i="0" dirty="0">
              <a:solidFill>
                <a:srgbClr val="374151"/>
              </a:solidFill>
              <a:effectLst/>
              <a:latin typeface="Söhne"/>
            </a:endParaRPr>
          </a:p>
          <a:p>
            <a:pPr algn="l">
              <a:buFont typeface="+mj-lt"/>
              <a:buAutoNum type="arabicPeriod"/>
            </a:pPr>
            <a:r>
              <a:rPr lang="nl-NL" b="0" i="0" dirty="0">
                <a:solidFill>
                  <a:srgbClr val="374151"/>
                </a:solidFill>
                <a:effectLst/>
                <a:latin typeface="Söhne"/>
              </a:rPr>
              <a:t>Plezier hebben: Improvisatie is speels en leuk. Loslaten</a:t>
            </a:r>
            <a:endParaRPr lang="nl-NL" sz="1200" dirty="0">
              <a:solidFill>
                <a:srgbClr val="002060"/>
              </a:solidFill>
              <a:latin typeface="Averta PE" pitchFamily="2" charset="0"/>
            </a:endParaRPr>
          </a:p>
          <a:p>
            <a:pPr algn="l" fontAlgn="base"/>
            <a:endParaRPr lang="nl-NL" sz="1200" dirty="0">
              <a:solidFill>
                <a:srgbClr val="002060"/>
              </a:solidFill>
              <a:latin typeface="Averta PE" pitchFamily="2" charset="0"/>
            </a:endParaRPr>
          </a:p>
          <a:p>
            <a:endParaRPr lang="nl-NL" dirty="0"/>
          </a:p>
        </p:txBody>
      </p:sp>
      <p:sp>
        <p:nvSpPr>
          <p:cNvPr id="4" name="Tijdelijke aanduiding voor dianummer 3"/>
          <p:cNvSpPr>
            <a:spLocks noGrp="1"/>
          </p:cNvSpPr>
          <p:nvPr>
            <p:ph type="sldNum" sz="quarter" idx="5"/>
          </p:nvPr>
        </p:nvSpPr>
        <p:spPr/>
        <p:txBody>
          <a:bodyPr/>
          <a:lstStyle/>
          <a:p>
            <a:fld id="{AFC3F885-C4BE-0344-8B8D-6BDFDCCE22ED}" type="slidenum">
              <a:rPr lang="nl-NL" smtClean="0"/>
              <a:t>9</a:t>
            </a:fld>
            <a:endParaRPr lang="nl-NL"/>
          </a:p>
        </p:txBody>
      </p:sp>
    </p:spTree>
    <p:extLst>
      <p:ext uri="{BB962C8B-B14F-4D97-AF65-F5344CB8AC3E}">
        <p14:creationId xmlns:p14="http://schemas.microsoft.com/office/powerpoint/2010/main" val="63252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Accpeteer</a:t>
            </a:r>
            <a:r>
              <a:rPr lang="nl-NL" dirty="0"/>
              <a:t> dat een mens geen puzzel is. We weten eenvoudigweg niet waarom het bij de een zus uitpakt en bij de ander zo. Je kunt het niet in en uit elkaar halen zoals een auto. Een mens is vooralsnog een mysterie. Dat maakt volgens mij uw werk zo boeiend en ook vol met onzekerheden over de impact van maatregelen die een veel langere adem vragen dan we in deze tijdgeest accepteren. Ruis</a:t>
            </a:r>
          </a:p>
          <a:p>
            <a:endParaRPr lang="nl-NL" dirty="0"/>
          </a:p>
          <a:p>
            <a:r>
              <a:rPr lang="nl-NL" dirty="0"/>
              <a:t>Dank voor uw aandacht luisteren en nu op naar de lunch. Een ieder die wil kan de verwarring van het anders doen ervaren in de pauze door op de fiets te stappen en uiteraard kunt u dan nog vragen stellen. Eet smakelijk voor zo.</a:t>
            </a:r>
          </a:p>
          <a:p>
            <a:endParaRPr lang="nl-NL" dirty="0"/>
          </a:p>
          <a:p>
            <a:r>
              <a:rPr lang="nl-NL" sz="1200" dirty="0">
                <a:solidFill>
                  <a:srgbClr val="002060"/>
                </a:solidFill>
                <a:latin typeface="Averta PE" pitchFamily="2" charset="0"/>
              </a:rPr>
              <a:t> </a:t>
            </a:r>
            <a:endParaRPr lang="nl-NL" dirty="0"/>
          </a:p>
          <a:p>
            <a:r>
              <a:rPr lang="nl-NL" sz="1200" dirty="0">
                <a:solidFill>
                  <a:srgbClr val="002060"/>
                </a:solidFill>
                <a:latin typeface="Averta PE" pitchFamily="2" charset="0"/>
              </a:rPr>
              <a:t>Groot denken klein doen</a:t>
            </a:r>
            <a:endParaRPr lang="nl-NL" dirty="0"/>
          </a:p>
        </p:txBody>
      </p:sp>
      <p:sp>
        <p:nvSpPr>
          <p:cNvPr id="4" name="Tijdelijke aanduiding voor dianummer 3"/>
          <p:cNvSpPr>
            <a:spLocks noGrp="1"/>
          </p:cNvSpPr>
          <p:nvPr>
            <p:ph type="sldNum" sz="quarter" idx="5"/>
          </p:nvPr>
        </p:nvSpPr>
        <p:spPr/>
        <p:txBody>
          <a:bodyPr/>
          <a:lstStyle/>
          <a:p>
            <a:fld id="{307B9656-89B4-BA41-8C78-3C1A82374A48}" type="slidenum">
              <a:rPr lang="nl-NL" smtClean="0"/>
              <a:t>10</a:t>
            </a:fld>
            <a:endParaRPr lang="nl-NL"/>
          </a:p>
        </p:txBody>
      </p:sp>
    </p:spTree>
    <p:extLst>
      <p:ext uri="{BB962C8B-B14F-4D97-AF65-F5344CB8AC3E}">
        <p14:creationId xmlns:p14="http://schemas.microsoft.com/office/powerpoint/2010/main" val="403270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2762C-F737-BFA0-D78F-57507E4B03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E48881D-33D8-4AFF-ADE8-C01E4AC5A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FFC1A6-AAF3-6BA5-2D01-0DD21983CDC9}"/>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1AFD4784-1E35-1D91-12CF-871ED60B4B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0EFB59-61E5-33B6-F7CD-F7C5CA4E8295}"/>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123076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75498-6079-C705-A3D4-A970FAC0FE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FBE7A5-EF41-AB01-2AE1-8032F75B43B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66501B-F143-86DE-FF4F-131F800CAE2D}"/>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2E3BD6C4-CA9E-CB19-5780-A43ED509ED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C10E63-0DF1-EF37-F1BE-3EAF1739E8D8}"/>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28177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65C5E8-025C-757B-7034-25CBF46E2C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D2F7F19-988A-76D3-3561-89EB0DFF01F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4456E0-7050-CE27-FF47-707DC8E6579A}"/>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D9FDC550-B73C-740C-00CB-576498BD4B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4170FD-FB6E-214B-15E6-BB2AA69CBB1C}"/>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373361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CD869-3A31-14B5-BD85-88364F1DA6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76468C-D01D-910B-0467-D67FE5B6EE5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66AED2-CCBB-1949-7AE6-2C13AE63A06D}"/>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50730DE7-3533-0CFA-1B07-D6703385B4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08C7F7-3834-8082-64BC-6733A1BF57A7}"/>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170402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1AD73-A1C6-79AC-D1EA-2CFB53BD19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11696B-E831-41E0-65EC-5020F7F3AE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786170E-C504-D0C0-A541-B0C0A931C2D8}"/>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39E0DBD9-3730-03A4-3380-FE8785E5E7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A6C0C1-D8C8-01BE-CB34-0A2B31BD417A}"/>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39677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EA3F7-E8FC-6F52-03A3-7DF33B532DF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213B5C-B033-3984-1358-2DF30894E55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37F5D94-DB37-142B-F56B-165EA4AA5A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2D9AAA8-9E9F-3CBC-DA9C-9940EA236778}"/>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2AD080D0-F3EF-3F51-2B92-BF209B95D7C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70DFFE-F411-93F4-20E9-BBB649DC0967}"/>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414518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BF152-92DF-7B86-2EBB-639B9DB4B75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42BBECF-C288-DDAE-D5D3-23C348F34D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3E0DB7C-7C55-07D9-4FBC-A1DB842779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B75CB40-0AE7-B558-D5F9-EA5DF2C9A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75BEC9-E662-2B9A-4197-EA763E5FAC4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E3B5970-3EED-10F1-AE87-76FF14E43B80}"/>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8" name="Tijdelijke aanduiding voor voettekst 7">
            <a:extLst>
              <a:ext uri="{FF2B5EF4-FFF2-40B4-BE49-F238E27FC236}">
                <a16:creationId xmlns:a16="http://schemas.microsoft.com/office/drawing/2014/main" id="{3EBBA69B-2CF3-5F6C-652A-A87C4A28BFF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25BF7B3-2179-4348-C30D-75C2731FF112}"/>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357368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03F24-D2D0-B5A5-72E5-A12226EC8B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73F5142-093A-7013-0B76-E1CFF5A11F08}"/>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4" name="Tijdelijke aanduiding voor voettekst 3">
            <a:extLst>
              <a:ext uri="{FF2B5EF4-FFF2-40B4-BE49-F238E27FC236}">
                <a16:creationId xmlns:a16="http://schemas.microsoft.com/office/drawing/2014/main" id="{BC0AEF82-221B-9822-3B3F-77F577958F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AFD8957-E4E1-4AD1-E1EB-1FBF2D3B3ED4}"/>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254060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899F09F-76BE-29E0-056C-6DFBC7E05753}"/>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3" name="Tijdelijke aanduiding voor voettekst 2">
            <a:extLst>
              <a:ext uri="{FF2B5EF4-FFF2-40B4-BE49-F238E27FC236}">
                <a16:creationId xmlns:a16="http://schemas.microsoft.com/office/drawing/2014/main" id="{66C4CF41-7C06-0F54-152D-B3C4E848F08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88A1EE6-D724-8026-05A0-5F7733931AC4}"/>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176149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E7F7F-F8C4-1BBF-4CA5-1F13EC51D1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84894D-8974-F373-73CB-2DDF3F94F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8D01E4D-A472-2688-5355-10832AD36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5ECF2F-A273-7A3B-00A8-C4D86F27C1F3}"/>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EFDD0279-95AB-5106-D49F-421B66FA79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3F9314-3141-B9DB-9A6D-67C472515CBE}"/>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335630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1A9F1-667F-23CA-75F4-A0CB17B76C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DDE3BA-B3D1-1106-7210-EF3BE9277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2458157-32C8-2DFE-11EC-7A46D444F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AF8EFBD-7873-7C53-EF51-8B270E578FFE}"/>
              </a:ext>
            </a:extLst>
          </p:cNvPr>
          <p:cNvSpPr>
            <a:spLocks noGrp="1"/>
          </p:cNvSpPr>
          <p:nvPr>
            <p:ph type="dt" sz="half" idx="10"/>
          </p:nvPr>
        </p:nvSpPr>
        <p:spPr/>
        <p:txBody>
          <a:bodyPr/>
          <a:lstStyle/>
          <a:p>
            <a:fld id="{A18D2274-828A-2D4D-A17C-CEA2D0D3169D}" type="datetimeFigureOut">
              <a:rPr lang="nl-NL" smtClean="0"/>
              <a:t>29-05-2023</a:t>
            </a:fld>
            <a:endParaRPr lang="nl-NL"/>
          </a:p>
        </p:txBody>
      </p:sp>
      <p:sp>
        <p:nvSpPr>
          <p:cNvPr id="6" name="Tijdelijke aanduiding voor voettekst 5">
            <a:extLst>
              <a:ext uri="{FF2B5EF4-FFF2-40B4-BE49-F238E27FC236}">
                <a16:creationId xmlns:a16="http://schemas.microsoft.com/office/drawing/2014/main" id="{05328C9A-7ACC-EC51-D197-BCE4246BF8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0D67AC-E19F-3899-299C-24FB2F9B229C}"/>
              </a:ext>
            </a:extLst>
          </p:cNvPr>
          <p:cNvSpPr>
            <a:spLocks noGrp="1"/>
          </p:cNvSpPr>
          <p:nvPr>
            <p:ph type="sldNum" sz="quarter" idx="12"/>
          </p:nvPr>
        </p:nvSpPr>
        <p:spPr/>
        <p:txBody>
          <a:bodyPr/>
          <a:lstStyle/>
          <a:p>
            <a:fld id="{B0C137D7-6511-6440-A4E2-4D31ECE1BA5F}" type="slidenum">
              <a:rPr lang="nl-NL" smtClean="0"/>
              <a:t>‹nr.›</a:t>
            </a:fld>
            <a:endParaRPr lang="nl-NL"/>
          </a:p>
        </p:txBody>
      </p:sp>
    </p:spTree>
    <p:extLst>
      <p:ext uri="{BB962C8B-B14F-4D97-AF65-F5344CB8AC3E}">
        <p14:creationId xmlns:p14="http://schemas.microsoft.com/office/powerpoint/2010/main" val="35536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9270ADA-544A-3330-A4CC-372752468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B90007-9066-6E6C-704D-941A85BCF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92A387-1136-102A-FFE9-17A69AA17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D2274-828A-2D4D-A17C-CEA2D0D3169D}" type="datetimeFigureOut">
              <a:rPr lang="nl-NL" smtClean="0"/>
              <a:t>29-05-2023</a:t>
            </a:fld>
            <a:endParaRPr lang="nl-NL"/>
          </a:p>
        </p:txBody>
      </p:sp>
      <p:sp>
        <p:nvSpPr>
          <p:cNvPr id="5" name="Tijdelijke aanduiding voor voettekst 4">
            <a:extLst>
              <a:ext uri="{FF2B5EF4-FFF2-40B4-BE49-F238E27FC236}">
                <a16:creationId xmlns:a16="http://schemas.microsoft.com/office/drawing/2014/main" id="{2B4C021F-1663-568E-C232-24C9F6D2D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80DAC4D-FA9B-62BA-BBF1-253653E1F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137D7-6511-6440-A4E2-4D31ECE1BA5F}" type="slidenum">
              <a:rPr lang="nl-NL" smtClean="0"/>
              <a:t>‹nr.›</a:t>
            </a:fld>
            <a:endParaRPr lang="nl-NL"/>
          </a:p>
        </p:txBody>
      </p:sp>
    </p:spTree>
    <p:extLst>
      <p:ext uri="{BB962C8B-B14F-4D97-AF65-F5344CB8AC3E}">
        <p14:creationId xmlns:p14="http://schemas.microsoft.com/office/powerpoint/2010/main" val="352898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stroblogs.nl/2018/02/06/falcon-heavy-raket-van-spacex-is-gelancee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file:////var/folders/2q/j5zg2cwn6_x5rttn6mrl1n5r0000gn/T/com.microsoft.Word/WebArchiveCopyPasteTempFiles/page2image1163680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FBDF-956D-9624-A6DF-CA5382D8FE33}"/>
              </a:ext>
            </a:extLst>
          </p:cNvPr>
          <p:cNvSpPr>
            <a:spLocks noGrp="1"/>
          </p:cNvSpPr>
          <p:nvPr>
            <p:ph type="ctrTitle"/>
          </p:nvPr>
        </p:nvSpPr>
        <p:spPr/>
        <p:txBody>
          <a:bodyPr/>
          <a:lstStyle/>
          <a:p>
            <a:r>
              <a:rPr lang="nl-NL" dirty="0"/>
              <a:t>Peter Winkelman</a:t>
            </a:r>
          </a:p>
        </p:txBody>
      </p:sp>
      <p:sp>
        <p:nvSpPr>
          <p:cNvPr id="3" name="Ondertitel 2">
            <a:extLst>
              <a:ext uri="{FF2B5EF4-FFF2-40B4-BE49-F238E27FC236}">
                <a16:creationId xmlns:a16="http://schemas.microsoft.com/office/drawing/2014/main" id="{44FD6715-D961-7154-B169-51934703C890}"/>
              </a:ext>
            </a:extLst>
          </p:cNvPr>
          <p:cNvSpPr>
            <a:spLocks noGrp="1"/>
          </p:cNvSpPr>
          <p:nvPr>
            <p:ph type="subTitle" idx="1"/>
          </p:nvPr>
        </p:nvSpPr>
        <p:spPr/>
        <p:txBody>
          <a:bodyPr>
            <a:normAutofit/>
          </a:bodyPr>
          <a:lstStyle/>
          <a:p>
            <a:r>
              <a:rPr lang="nl-NL" sz="6000" dirty="0"/>
              <a:t>Ik sta hier zonder een label</a:t>
            </a:r>
          </a:p>
        </p:txBody>
      </p:sp>
    </p:spTree>
    <p:extLst>
      <p:ext uri="{BB962C8B-B14F-4D97-AF65-F5344CB8AC3E}">
        <p14:creationId xmlns:p14="http://schemas.microsoft.com/office/powerpoint/2010/main" val="36110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 Puzzel 15x20cm 60 stukjes - Ontwerpstudio Westland">
            <a:extLst>
              <a:ext uri="{FF2B5EF4-FFF2-40B4-BE49-F238E27FC236}">
                <a16:creationId xmlns:a16="http://schemas.microsoft.com/office/drawing/2014/main" id="{00A54527-7C80-A7F7-C7A2-407802E39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0"/>
            <a:ext cx="9223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to Puzzel 15x20cm 60 stukjes - Ontwerpstudio Westland">
            <a:extLst>
              <a:ext uri="{FF2B5EF4-FFF2-40B4-BE49-F238E27FC236}">
                <a16:creationId xmlns:a16="http://schemas.microsoft.com/office/drawing/2014/main" id="{BE3413DE-9707-140A-AC99-E1A8B7EB2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8529"/>
            <a:ext cx="12192000" cy="90653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65E19A4-6345-787E-4610-41C669B6566D}"/>
              </a:ext>
            </a:extLst>
          </p:cNvPr>
          <p:cNvSpPr>
            <a:spLocks noGrp="1"/>
          </p:cNvSpPr>
          <p:nvPr>
            <p:ph type="title"/>
          </p:nvPr>
        </p:nvSpPr>
        <p:spPr>
          <a:xfrm>
            <a:off x="495300" y="1"/>
            <a:ext cx="11506200" cy="1181100"/>
          </a:xfrm>
          <a:solidFill>
            <a:schemeClr val="accent1">
              <a:lumMod val="40000"/>
              <a:lumOff val="60000"/>
            </a:schemeClr>
          </a:solidFill>
        </p:spPr>
        <p:txBody>
          <a:bodyPr>
            <a:normAutofit fontScale="90000"/>
          </a:bodyPr>
          <a:lstStyle/>
          <a:p>
            <a:r>
              <a:rPr lang="nl-NL" sz="4900" b="1" dirty="0">
                <a:solidFill>
                  <a:srgbClr val="002060"/>
                </a:solidFill>
              </a:rPr>
              <a:t>Grootste fout: mysteries benaderen als puzzels </a:t>
            </a:r>
            <a:endParaRPr lang="nl-NL" b="1" dirty="0">
              <a:solidFill>
                <a:schemeClr val="bg1"/>
              </a:solidFill>
            </a:endParaRPr>
          </a:p>
        </p:txBody>
      </p:sp>
    </p:spTree>
    <p:extLst>
      <p:ext uri="{BB962C8B-B14F-4D97-AF65-F5344CB8AC3E}">
        <p14:creationId xmlns:p14="http://schemas.microsoft.com/office/powerpoint/2010/main" val="25029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Tijdelijke aanduiding voor inhoud 11" descr="Afbeelding met hemel, raket, transport, buitenshuis&#10;&#10;Automatisch gegenereerde beschrijving">
            <a:extLst>
              <a:ext uri="{FF2B5EF4-FFF2-40B4-BE49-F238E27FC236}">
                <a16:creationId xmlns:a16="http://schemas.microsoft.com/office/drawing/2014/main" id="{8C77E4AF-36D1-C17C-7B02-B5773BA7A141}"/>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29420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page12image832">
            <a:extLst>
              <a:ext uri="{FF2B5EF4-FFF2-40B4-BE49-F238E27FC236}">
                <a16:creationId xmlns:a16="http://schemas.microsoft.com/office/drawing/2014/main" id="{4AD61B33-7944-670B-EA50-CCD24358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96" y="67942"/>
            <a:ext cx="3500628" cy="2858312"/>
          </a:xfrm>
          <a:prstGeom prst="rect">
            <a:avLst/>
          </a:prstGeom>
          <a:noFill/>
        </p:spPr>
      </p:pic>
      <p:sp>
        <p:nvSpPr>
          <p:cNvPr id="2" name="Titel 1">
            <a:extLst>
              <a:ext uri="{FF2B5EF4-FFF2-40B4-BE49-F238E27FC236}">
                <a16:creationId xmlns:a16="http://schemas.microsoft.com/office/drawing/2014/main" id="{8E225B6E-5AEC-CB40-85CB-D882E67D9B84}"/>
              </a:ext>
            </a:extLst>
          </p:cNvPr>
          <p:cNvSpPr>
            <a:spLocks noGrp="1"/>
          </p:cNvSpPr>
          <p:nvPr>
            <p:ph type="title"/>
          </p:nvPr>
        </p:nvSpPr>
        <p:spPr>
          <a:xfrm>
            <a:off x="861822" y="725775"/>
            <a:ext cx="3633978" cy="1751606"/>
          </a:xfrm>
        </p:spPr>
        <p:txBody>
          <a:bodyPr anchor="t">
            <a:normAutofit fontScale="90000"/>
          </a:bodyPr>
          <a:lstStyle/>
          <a:p>
            <a:r>
              <a:rPr lang="nl-NL" b="1" dirty="0">
                <a:solidFill>
                  <a:schemeClr val="bg1"/>
                </a:solidFill>
              </a:rPr>
              <a:t>Waarom is veranderen zo moeilijk ?</a:t>
            </a:r>
            <a:br>
              <a:rPr lang="nl-NL" sz="3600" b="1" dirty="0">
                <a:solidFill>
                  <a:schemeClr val="bg1"/>
                </a:solidFill>
              </a:rPr>
            </a:br>
            <a:endParaRPr lang="nl-NL" sz="3600" b="1" dirty="0">
              <a:solidFill>
                <a:schemeClr val="bg1"/>
              </a:solidFill>
            </a:endParaRPr>
          </a:p>
        </p:txBody>
      </p:sp>
      <p:sp>
        <p:nvSpPr>
          <p:cNvPr id="3" name="Tijdelijke aanduiding voor inhoud 2">
            <a:extLst>
              <a:ext uri="{FF2B5EF4-FFF2-40B4-BE49-F238E27FC236}">
                <a16:creationId xmlns:a16="http://schemas.microsoft.com/office/drawing/2014/main" id="{C9533C6F-5251-5D41-AEB6-AE9176FF0A13}"/>
              </a:ext>
            </a:extLst>
          </p:cNvPr>
          <p:cNvSpPr>
            <a:spLocks noGrp="1"/>
          </p:cNvSpPr>
          <p:nvPr>
            <p:ph sz="half" idx="1"/>
          </p:nvPr>
        </p:nvSpPr>
        <p:spPr>
          <a:xfrm>
            <a:off x="2102347" y="3429000"/>
            <a:ext cx="9329928" cy="2016511"/>
          </a:xfrm>
        </p:spPr>
        <p:txBody>
          <a:bodyPr>
            <a:noAutofit/>
          </a:bodyPr>
          <a:lstStyle/>
          <a:p>
            <a:pPr marL="0" indent="0">
              <a:buNone/>
            </a:pPr>
            <a:r>
              <a:rPr lang="nl-NL" sz="4400" b="1" dirty="0">
                <a:solidFill>
                  <a:srgbClr val="002060"/>
                </a:solidFill>
              </a:rPr>
              <a:t>Omdat een mens een gewoontedier is niets zo moeilijk dan gedragspatronen en automatisme te veranderen</a:t>
            </a:r>
          </a:p>
          <a:p>
            <a:pPr marL="457200" lvl="1" indent="0">
              <a:buNone/>
            </a:pPr>
            <a:r>
              <a:rPr lang="nl-NL" sz="4400" b="1" dirty="0">
                <a:solidFill>
                  <a:srgbClr val="002060"/>
                </a:solidFill>
              </a:rPr>
              <a:t>	</a:t>
            </a:r>
          </a:p>
        </p:txBody>
      </p:sp>
      <p:sp>
        <p:nvSpPr>
          <p:cNvPr id="6" name="Rectangle 2">
            <a:extLst>
              <a:ext uri="{FF2B5EF4-FFF2-40B4-BE49-F238E27FC236}">
                <a16:creationId xmlns:a16="http://schemas.microsoft.com/office/drawing/2014/main" id="{1596B479-03E5-1444-AC3F-FCE2ABB5410B}"/>
              </a:ext>
            </a:extLst>
          </p:cNvPr>
          <p:cNvSpPr>
            <a:spLocks noChangeArrowheads="1"/>
          </p:cNvSpPr>
          <p:nvPr/>
        </p:nvSpPr>
        <p:spPr bwMode="auto">
          <a:xfrm>
            <a:off x="5336275" y="5044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025" name="Afbeelding 3" descr="page2image11636800">
            <a:extLst>
              <a:ext uri="{FF2B5EF4-FFF2-40B4-BE49-F238E27FC236}">
                <a16:creationId xmlns:a16="http://schemas.microsoft.com/office/drawing/2014/main" id="{B267E8D7-4869-024A-99C0-7D7828A5A53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6000" y="510736"/>
            <a:ext cx="4302661" cy="1816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page12image832">
            <a:extLst>
              <a:ext uri="{FF2B5EF4-FFF2-40B4-BE49-F238E27FC236}">
                <a16:creationId xmlns:a16="http://schemas.microsoft.com/office/drawing/2014/main" id="{0501F195-5363-BF2E-B61F-DCF6A7344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7" name="Picture 1" descr="page12image832">
            <a:extLst>
              <a:ext uri="{FF2B5EF4-FFF2-40B4-BE49-F238E27FC236}">
                <a16:creationId xmlns:a16="http://schemas.microsoft.com/office/drawing/2014/main" id="{DDC1F383-23DB-730B-8882-2180ECAE4B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9272899" y="5873775"/>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138896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2462E84-6807-3769-626A-0FF95A82D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45066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2B466CA-C6B7-AA46-B04F-7E824A8EE2AF}"/>
              </a:ext>
            </a:extLst>
          </p:cNvPr>
          <p:cNvSpPr>
            <a:spLocks noGrp="1"/>
          </p:cNvSpPr>
          <p:nvPr>
            <p:ph type="title"/>
          </p:nvPr>
        </p:nvSpPr>
        <p:spPr>
          <a:xfrm>
            <a:off x="360000" y="365125"/>
            <a:ext cx="10993800" cy="1325563"/>
          </a:xfrm>
        </p:spPr>
        <p:txBody>
          <a:bodyPr>
            <a:normAutofit/>
          </a:bodyPr>
          <a:lstStyle/>
          <a:p>
            <a:r>
              <a:rPr lang="nl-NL" b="1" dirty="0">
                <a:solidFill>
                  <a:srgbClr val="C00000"/>
                </a:solidFill>
              </a:rPr>
              <a:t>Onzekere uitkomst</a:t>
            </a:r>
          </a:p>
        </p:txBody>
      </p:sp>
      <p:pic>
        <p:nvPicPr>
          <p:cNvPr id="3" name="Picture 1" descr="page12image832">
            <a:extLst>
              <a:ext uri="{FF2B5EF4-FFF2-40B4-BE49-F238E27FC236}">
                <a16:creationId xmlns:a16="http://schemas.microsoft.com/office/drawing/2014/main" id="{1EAD5A77-8A7F-78A8-56DD-CA2F47A5C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691" y="5715194"/>
            <a:ext cx="1399300" cy="1142548"/>
          </a:xfrm>
          <a:prstGeom prst="rect">
            <a:avLst/>
          </a:prstGeom>
          <a:noFill/>
        </p:spPr>
      </p:pic>
      <p:pic>
        <p:nvPicPr>
          <p:cNvPr id="5" name="Picture 1" descr="page12image832">
            <a:extLst>
              <a:ext uri="{FF2B5EF4-FFF2-40B4-BE49-F238E27FC236}">
                <a16:creationId xmlns:a16="http://schemas.microsoft.com/office/drawing/2014/main" id="{5CF8BE24-DE30-E22E-387F-D6C15DF54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9099" y="5715194"/>
            <a:ext cx="1399300" cy="1142548"/>
          </a:xfrm>
          <a:prstGeom prst="rect">
            <a:avLst/>
          </a:prstGeom>
          <a:noFill/>
        </p:spPr>
      </p:pic>
    </p:spTree>
    <p:extLst>
      <p:ext uri="{BB962C8B-B14F-4D97-AF65-F5344CB8AC3E}">
        <p14:creationId xmlns:p14="http://schemas.microsoft.com/office/powerpoint/2010/main" val="154367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b="1" dirty="0">
                <a:solidFill>
                  <a:srgbClr val="C00000"/>
                </a:solidFill>
              </a:rPr>
              <a:t>Onvolledige informatie? </a:t>
            </a:r>
            <a:br>
              <a:rPr lang="nl-NL" b="1" dirty="0">
                <a:solidFill>
                  <a:srgbClr val="C00000"/>
                </a:solidFill>
              </a:rPr>
            </a:br>
            <a:r>
              <a:rPr lang="nl-NL" b="1" dirty="0">
                <a:solidFill>
                  <a:srgbClr val="C00000"/>
                </a:solidFill>
              </a:rPr>
              <a:t>Rapport Betrek mij gewoon</a:t>
            </a:r>
          </a:p>
        </p:txBody>
      </p:sp>
      <p:sp>
        <p:nvSpPr>
          <p:cNvPr id="3" name="Tijdelijke aanduiding voor inhoud 2"/>
          <p:cNvSpPr>
            <a:spLocks noGrp="1"/>
          </p:cNvSpPr>
          <p:nvPr>
            <p:ph idx="1"/>
          </p:nvPr>
        </p:nvSpPr>
        <p:spPr>
          <a:solidFill>
            <a:schemeClr val="accent1">
              <a:lumMod val="40000"/>
              <a:lumOff val="60000"/>
            </a:schemeClr>
          </a:solidFill>
          <a:ln>
            <a:solidFill>
              <a:schemeClr val="accent5">
                <a:lumMod val="40000"/>
                <a:lumOff val="60000"/>
              </a:schemeClr>
            </a:solidFill>
          </a:ln>
        </p:spPr>
        <p:txBody>
          <a:bodyPr>
            <a:noAutofit/>
          </a:bodyPr>
          <a:lstStyle/>
          <a:p>
            <a:pPr marL="0" indent="0">
              <a:buNone/>
            </a:pPr>
            <a:r>
              <a:rPr lang="nl-NL" sz="3200" dirty="0"/>
              <a:t>In de jeugdzorg wordt met de </a:t>
            </a:r>
            <a:r>
              <a:rPr lang="nl-NL" sz="3200" b="1" dirty="0">
                <a:solidFill>
                  <a:schemeClr val="bg1"/>
                </a:solidFill>
              </a:rPr>
              <a:t>beste bedoelingen </a:t>
            </a:r>
            <a:r>
              <a:rPr lang="nl-NL" sz="3200" dirty="0"/>
              <a:t>een reeks van trajecten gestart gebaseerd op </a:t>
            </a:r>
            <a:r>
              <a:rPr lang="nl-NL" sz="3200" b="1" dirty="0">
                <a:solidFill>
                  <a:schemeClr val="bg1"/>
                </a:solidFill>
              </a:rPr>
              <a:t>verkeerde aannames </a:t>
            </a:r>
            <a:r>
              <a:rPr lang="nl-NL" sz="3200" dirty="0"/>
              <a:t>of een </a:t>
            </a:r>
            <a:r>
              <a:rPr lang="nl-NL" sz="3200" b="1" dirty="0">
                <a:solidFill>
                  <a:schemeClr val="bg1"/>
                </a:solidFill>
              </a:rPr>
              <a:t>onvolledig beeld</a:t>
            </a:r>
            <a:r>
              <a:rPr lang="nl-NL" sz="3200" dirty="0"/>
              <a:t> van wat er aan de hand is. </a:t>
            </a:r>
          </a:p>
          <a:p>
            <a:pPr marL="0" indent="0">
              <a:buNone/>
            </a:pPr>
            <a:r>
              <a:rPr lang="nl-NL" sz="3200" dirty="0"/>
              <a:t>Misschien maakt juist de combinatie van urgentie en goede bedoelingen het lastig om echt </a:t>
            </a:r>
            <a:r>
              <a:rPr lang="nl-NL" sz="3200" b="1" dirty="0">
                <a:solidFill>
                  <a:schemeClr val="bg1"/>
                </a:solidFill>
              </a:rPr>
              <a:t>goed te luisteren naar wat nodig is</a:t>
            </a:r>
            <a:r>
              <a:rPr lang="nl-NL" sz="3200" dirty="0"/>
              <a:t>? </a:t>
            </a:r>
          </a:p>
        </p:txBody>
      </p:sp>
      <p:pic>
        <p:nvPicPr>
          <p:cNvPr id="4" name="Picture 1" descr="page12image832">
            <a:extLst>
              <a:ext uri="{FF2B5EF4-FFF2-40B4-BE49-F238E27FC236}">
                <a16:creationId xmlns:a16="http://schemas.microsoft.com/office/drawing/2014/main" id="{FECBDAE3-E513-E1AA-192E-2FC312494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6" name="Picture 1" descr="page12image832">
            <a:extLst>
              <a:ext uri="{FF2B5EF4-FFF2-40B4-BE49-F238E27FC236}">
                <a16:creationId xmlns:a16="http://schemas.microsoft.com/office/drawing/2014/main" id="{FA2EFD93-27A7-2190-B81F-6F9063FC3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9295118" y="5878538"/>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76071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44101"/>
            <a:ext cx="10515600" cy="1325563"/>
          </a:xfrm>
        </p:spPr>
        <p:txBody>
          <a:bodyPr/>
          <a:lstStyle/>
          <a:p>
            <a:r>
              <a:rPr lang="nl-NL" b="1" dirty="0">
                <a:solidFill>
                  <a:srgbClr val="C00000"/>
                </a:solidFill>
                <a:ea typeface="+mn-ea"/>
                <a:cs typeface="+mn-cs"/>
              </a:rPr>
              <a:t>Onzekerheid van het niet weten</a:t>
            </a:r>
          </a:p>
        </p:txBody>
      </p:sp>
      <p:graphicFrame>
        <p:nvGraphicFramePr>
          <p:cNvPr id="1027" name="Tijdelijke aanduiding voor inhoud 2">
            <a:extLst>
              <a:ext uri="{FF2B5EF4-FFF2-40B4-BE49-F238E27FC236}">
                <a16:creationId xmlns:a16="http://schemas.microsoft.com/office/drawing/2014/main" id="{BFE9AD80-059C-0CD6-3E37-3ECF0D6FB104}"/>
              </a:ext>
            </a:extLst>
          </p:cNvPr>
          <p:cNvGraphicFramePr>
            <a:graphicFrameLocks noGrp="1"/>
          </p:cNvGraphicFramePr>
          <p:nvPr>
            <p:ph idx="1"/>
            <p:extLst>
              <p:ext uri="{D42A27DB-BD31-4B8C-83A1-F6EECF244321}">
                <p14:modId xmlns:p14="http://schemas.microsoft.com/office/powerpoint/2010/main" val="2770868996"/>
              </p:ext>
            </p:extLst>
          </p:nvPr>
        </p:nvGraphicFramePr>
        <p:xfrm>
          <a:off x="838200" y="139531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page12image832">
            <a:extLst>
              <a:ext uri="{FF2B5EF4-FFF2-40B4-BE49-F238E27FC236}">
                <a16:creationId xmlns:a16="http://schemas.microsoft.com/office/drawing/2014/main" id="{42513FA0-B463-DC6D-46E9-17A7827C05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37913"/>
          <a:stretch/>
        </p:blipFill>
        <p:spPr bwMode="auto">
          <a:xfrm>
            <a:off x="9237024" y="5873775"/>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6" name="Picture 1" descr="page12image832">
            <a:extLst>
              <a:ext uri="{FF2B5EF4-FFF2-40B4-BE49-F238E27FC236}">
                <a16:creationId xmlns:a16="http://schemas.microsoft.com/office/drawing/2014/main" id="{825B751D-86E4-B99B-860E-3191C4EC7B5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359873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rgbClr val="C00000"/>
                </a:solidFill>
              </a:rPr>
              <a:t>Hoe om te gaan met onzekerheid</a:t>
            </a:r>
          </a:p>
        </p:txBody>
      </p:sp>
      <p:graphicFrame>
        <p:nvGraphicFramePr>
          <p:cNvPr id="8" name="Tijdelijke aanduiding voor inhoud 2">
            <a:extLst>
              <a:ext uri="{FF2B5EF4-FFF2-40B4-BE49-F238E27FC236}">
                <a16:creationId xmlns:a16="http://schemas.microsoft.com/office/drawing/2014/main" id="{A08C5102-FAF0-387D-BFB1-449D4072865A}"/>
              </a:ext>
            </a:extLst>
          </p:cNvPr>
          <p:cNvGraphicFramePr>
            <a:graphicFrameLocks noGrp="1"/>
          </p:cNvGraphicFramePr>
          <p:nvPr>
            <p:ph idx="1"/>
            <p:extLst>
              <p:ext uri="{D42A27DB-BD31-4B8C-83A1-F6EECF244321}">
                <p14:modId xmlns:p14="http://schemas.microsoft.com/office/powerpoint/2010/main" val="591676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page12image832">
            <a:extLst>
              <a:ext uri="{FF2B5EF4-FFF2-40B4-BE49-F238E27FC236}">
                <a16:creationId xmlns:a16="http://schemas.microsoft.com/office/drawing/2014/main" id="{FECBDAE3-E513-E1AA-192E-2FC312494E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6" name="Picture 1" descr="page12image832">
            <a:extLst>
              <a:ext uri="{FF2B5EF4-FFF2-40B4-BE49-F238E27FC236}">
                <a16:creationId xmlns:a16="http://schemas.microsoft.com/office/drawing/2014/main" id="{FA2EFD93-27A7-2190-B81F-6F9063FC39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37913"/>
          <a:stretch/>
        </p:blipFill>
        <p:spPr bwMode="auto">
          <a:xfrm>
            <a:off x="9295118" y="5878538"/>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150763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b="1" dirty="0">
                <a:solidFill>
                  <a:srgbClr val="C00000"/>
                </a:solidFill>
              </a:rPr>
              <a:t>Wat is er gaande? </a:t>
            </a:r>
            <a:br>
              <a:rPr lang="nl-NL" b="1" dirty="0">
                <a:solidFill>
                  <a:srgbClr val="C00000"/>
                </a:solidFill>
              </a:rPr>
            </a:br>
            <a:r>
              <a:rPr lang="nl-NL" b="1" dirty="0">
                <a:solidFill>
                  <a:srgbClr val="C00000"/>
                </a:solidFill>
              </a:rPr>
              <a:t>Rapport Betrek mij gewoon</a:t>
            </a:r>
          </a:p>
        </p:txBody>
      </p:sp>
      <p:sp>
        <p:nvSpPr>
          <p:cNvPr id="3" name="Tijdelijke aanduiding voor inhoud 2"/>
          <p:cNvSpPr>
            <a:spLocks noGrp="1"/>
          </p:cNvSpPr>
          <p:nvPr>
            <p:ph idx="1"/>
          </p:nvPr>
        </p:nvSpPr>
        <p:spPr>
          <a:solidFill>
            <a:schemeClr val="accent1">
              <a:lumMod val="40000"/>
              <a:lumOff val="60000"/>
            </a:schemeClr>
          </a:solidFill>
          <a:ln>
            <a:solidFill>
              <a:schemeClr val="accent5">
                <a:lumMod val="40000"/>
                <a:lumOff val="60000"/>
              </a:schemeClr>
            </a:solidFill>
          </a:ln>
        </p:spPr>
        <p:txBody>
          <a:bodyPr>
            <a:noAutofit/>
          </a:bodyPr>
          <a:lstStyle/>
          <a:p>
            <a:pPr marL="0" indent="0">
              <a:buNone/>
            </a:pPr>
            <a:r>
              <a:rPr lang="nl-NL" sz="3200" dirty="0" err="1"/>
              <a:t>Ketenbreed</a:t>
            </a:r>
            <a:r>
              <a:rPr lang="nl-NL" sz="3200" dirty="0"/>
              <a:t> leren laat overtuigend zien</a:t>
            </a:r>
          </a:p>
          <a:p>
            <a:pPr marL="0" indent="0">
              <a:buNone/>
            </a:pPr>
            <a:r>
              <a:rPr lang="nl-NL" sz="3200" dirty="0"/>
              <a:t>Dat </a:t>
            </a:r>
            <a:r>
              <a:rPr lang="nl-NL" sz="3200" b="1" dirty="0">
                <a:solidFill>
                  <a:schemeClr val="bg1"/>
                </a:solidFill>
              </a:rPr>
              <a:t>passende hulp </a:t>
            </a:r>
            <a:r>
              <a:rPr lang="nl-NL" sz="3200" dirty="0"/>
              <a:t>– zeker wanneer de hulpvragen intensief en complex zijn - begint bij </a:t>
            </a:r>
            <a:r>
              <a:rPr lang="nl-NL" sz="3200" b="1" dirty="0">
                <a:solidFill>
                  <a:schemeClr val="bg1"/>
                </a:solidFill>
              </a:rPr>
              <a:t>goed en oordeelvrij luisteren</a:t>
            </a:r>
            <a:r>
              <a:rPr lang="nl-NL" sz="3200" dirty="0"/>
              <a:t>, bij het vormen van een </a:t>
            </a:r>
            <a:r>
              <a:rPr lang="nl-NL" sz="3200" b="1" dirty="0">
                <a:solidFill>
                  <a:schemeClr val="bg1"/>
                </a:solidFill>
              </a:rPr>
              <a:t>goed en volledig beeld </a:t>
            </a:r>
            <a:r>
              <a:rPr lang="nl-NL" sz="3200" dirty="0"/>
              <a:t>van hoe de dingen met elkaar samenhangen en bij </a:t>
            </a:r>
            <a:r>
              <a:rPr lang="nl-NL" sz="3200" b="1" dirty="0">
                <a:solidFill>
                  <a:schemeClr val="bg1"/>
                </a:solidFill>
              </a:rPr>
              <a:t>goed samenwerken</a:t>
            </a:r>
            <a:r>
              <a:rPr lang="nl-NL" sz="3200" dirty="0"/>
              <a:t>. Als we hulp bovendien zo inrichten dat </a:t>
            </a:r>
            <a:r>
              <a:rPr lang="nl-NL" sz="3200" b="1" dirty="0">
                <a:solidFill>
                  <a:schemeClr val="bg1"/>
                </a:solidFill>
              </a:rPr>
              <a:t>samen zoeken </a:t>
            </a:r>
            <a:r>
              <a:rPr lang="nl-NL" sz="3200" dirty="0"/>
              <a:t>naar oplossingen, </a:t>
            </a:r>
            <a:r>
              <a:rPr lang="nl-NL" sz="3200" b="1" dirty="0">
                <a:solidFill>
                  <a:schemeClr val="bg1"/>
                </a:solidFill>
              </a:rPr>
              <a:t>samen leren </a:t>
            </a:r>
            <a:r>
              <a:rPr lang="nl-NL" sz="3200" dirty="0"/>
              <a:t>van tegenvallers en successen</a:t>
            </a:r>
          </a:p>
        </p:txBody>
      </p:sp>
      <p:pic>
        <p:nvPicPr>
          <p:cNvPr id="4" name="Picture 1" descr="page12image832">
            <a:extLst>
              <a:ext uri="{FF2B5EF4-FFF2-40B4-BE49-F238E27FC236}">
                <a16:creationId xmlns:a16="http://schemas.microsoft.com/office/drawing/2014/main" id="{FECBDAE3-E513-E1AA-192E-2FC312494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6" name="Picture 1" descr="page12image832">
            <a:extLst>
              <a:ext uri="{FF2B5EF4-FFF2-40B4-BE49-F238E27FC236}">
                <a16:creationId xmlns:a16="http://schemas.microsoft.com/office/drawing/2014/main" id="{FA2EFD93-27A7-2190-B81F-6F9063FC3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913"/>
          <a:stretch/>
        </p:blipFill>
        <p:spPr bwMode="auto">
          <a:xfrm>
            <a:off x="9295118" y="5878538"/>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9704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gras, boom, buiten, kind&#10;&#10;Automatisch gegenereerde beschrijving">
            <a:extLst>
              <a:ext uri="{FF2B5EF4-FFF2-40B4-BE49-F238E27FC236}">
                <a16:creationId xmlns:a16="http://schemas.microsoft.com/office/drawing/2014/main" id="{ABBA6020-71A8-5AB5-C6BA-BA5322B92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7999"/>
          </a:xfrm>
          <a:prstGeom prst="rect">
            <a:avLst/>
          </a:prstGeom>
        </p:spPr>
      </p:pic>
      <p:sp>
        <p:nvSpPr>
          <p:cNvPr id="2" name="Titel 1"/>
          <p:cNvSpPr>
            <a:spLocks noGrp="1"/>
          </p:cNvSpPr>
          <p:nvPr>
            <p:ph type="title"/>
          </p:nvPr>
        </p:nvSpPr>
        <p:spPr>
          <a:xfrm>
            <a:off x="1179526" y="953493"/>
            <a:ext cx="9958699" cy="1983393"/>
          </a:xfrm>
        </p:spPr>
        <p:txBody>
          <a:bodyPr>
            <a:normAutofit/>
          </a:bodyPr>
          <a:lstStyle/>
          <a:p>
            <a:pPr algn="ctr"/>
            <a:r>
              <a:rPr lang="nl-NL" sz="4800" b="1" dirty="0">
                <a:solidFill>
                  <a:schemeClr val="bg1"/>
                </a:solidFill>
              </a:rPr>
              <a:t>In onzekere situatie </a:t>
            </a:r>
            <a:br>
              <a:rPr lang="nl-NL" sz="4800" b="1" dirty="0">
                <a:solidFill>
                  <a:schemeClr val="bg1"/>
                </a:solidFill>
              </a:rPr>
            </a:br>
            <a:r>
              <a:rPr lang="nl-NL" sz="4800" b="1" dirty="0">
                <a:solidFill>
                  <a:schemeClr val="bg1"/>
                </a:solidFill>
              </a:rPr>
              <a:t>samen schakelen</a:t>
            </a:r>
          </a:p>
        </p:txBody>
      </p:sp>
      <p:pic>
        <p:nvPicPr>
          <p:cNvPr id="3" name="Picture 1" descr="page12image832">
            <a:extLst>
              <a:ext uri="{FF2B5EF4-FFF2-40B4-BE49-F238E27FC236}">
                <a16:creationId xmlns:a16="http://schemas.microsoft.com/office/drawing/2014/main" id="{0DD32DEB-BF92-C49A-612F-953C06388F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7913"/>
          <a:stretch/>
        </p:blipFill>
        <p:spPr bwMode="auto">
          <a:xfrm>
            <a:off x="7120249" y="5873774"/>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pic>
        <p:nvPicPr>
          <p:cNvPr id="6" name="Picture 1" descr="page12image832">
            <a:extLst>
              <a:ext uri="{FF2B5EF4-FFF2-40B4-BE49-F238E27FC236}">
                <a16:creationId xmlns:a16="http://schemas.microsoft.com/office/drawing/2014/main" id="{563C5DE7-AC89-FD4D-0F91-812947642E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7913"/>
          <a:stretch/>
        </p:blipFill>
        <p:spPr bwMode="auto">
          <a:xfrm>
            <a:off x="9196699" y="5873775"/>
            <a:ext cx="1941526" cy="984225"/>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p:spPr>
      </p:pic>
    </p:spTree>
    <p:extLst>
      <p:ext uri="{BB962C8B-B14F-4D97-AF65-F5344CB8AC3E}">
        <p14:creationId xmlns:p14="http://schemas.microsoft.com/office/powerpoint/2010/main" val="42283084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34470</TotalTime>
  <Words>1264</Words>
  <Application>Microsoft Macintosh PowerPoint</Application>
  <PresentationFormat>Breedbeeld</PresentationFormat>
  <Paragraphs>132</Paragraphs>
  <Slides>10</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Averta</vt:lpstr>
      <vt:lpstr>Averta PE</vt:lpstr>
      <vt:lpstr>Calibri</vt:lpstr>
      <vt:lpstr>Calibri Light</vt:lpstr>
      <vt:lpstr>Söhne</vt:lpstr>
      <vt:lpstr>Kantoorthema</vt:lpstr>
      <vt:lpstr>Peter Winkelman</vt:lpstr>
      <vt:lpstr>PowerPoint-presentatie</vt:lpstr>
      <vt:lpstr>Waarom is veranderen zo moeilijk ? </vt:lpstr>
      <vt:lpstr>Onzekere uitkomst</vt:lpstr>
      <vt:lpstr>Onvolledige informatie?  Rapport Betrek mij gewoon</vt:lpstr>
      <vt:lpstr>Onzekerheid van het niet weten</vt:lpstr>
      <vt:lpstr>Hoe om te gaan met onzekerheid</vt:lpstr>
      <vt:lpstr>Wat is er gaande?  Rapport Betrek mij gewoon</vt:lpstr>
      <vt:lpstr>In onzekere situatie  samen schakelen</vt:lpstr>
      <vt:lpstr>Grootste fout: mysteries benaderen als puzzels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Winkelman</dc:creator>
  <cp:lastModifiedBy>Peter Winkelman</cp:lastModifiedBy>
  <cp:revision>6</cp:revision>
  <cp:lastPrinted>2023-05-31T11:29:56Z</cp:lastPrinted>
  <dcterms:created xsi:type="dcterms:W3CDTF">2023-05-05T11:38:56Z</dcterms:created>
  <dcterms:modified xsi:type="dcterms:W3CDTF">2023-06-05T13:27:33Z</dcterms:modified>
</cp:coreProperties>
</file>